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1" r:id="rId2"/>
    <p:sldId id="289" r:id="rId3"/>
    <p:sldId id="266" r:id="rId4"/>
    <p:sldId id="267" r:id="rId5"/>
    <p:sldId id="285" r:id="rId6"/>
    <p:sldId id="286" r:id="rId7"/>
    <p:sldId id="269" r:id="rId8"/>
    <p:sldId id="263" r:id="rId9"/>
    <p:sldId id="288" r:id="rId10"/>
    <p:sldId id="257" r:id="rId11"/>
    <p:sldId id="274" r:id="rId12"/>
    <p:sldId id="271" r:id="rId13"/>
    <p:sldId id="272" r:id="rId14"/>
    <p:sldId id="273" r:id="rId15"/>
    <p:sldId id="259" r:id="rId16"/>
    <p:sldId id="264" r:id="rId17"/>
    <p:sldId id="265" r:id="rId18"/>
    <p:sldId id="281"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497" autoAdjust="0"/>
    <p:restoredTop sz="86772" autoAdjust="0"/>
  </p:normalViewPr>
  <p:slideViewPr>
    <p:cSldViewPr>
      <p:cViewPr varScale="1">
        <p:scale>
          <a:sx n="64" d="100"/>
          <a:sy n="64" d="100"/>
        </p:scale>
        <p:origin x="-3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F23AF54-7AFF-46E0-8CAF-2D30C0AF9D6B}" type="slidenum">
              <a:rPr lang="en-US"/>
              <a:pPr>
                <a:defRPr/>
              </a:pPr>
              <a:t>‹#›</a:t>
            </a:fld>
            <a:endParaRPr lang="en-US"/>
          </a:p>
        </p:txBody>
      </p:sp>
    </p:spTree>
    <p:extLst>
      <p:ext uri="{BB962C8B-B14F-4D97-AF65-F5344CB8AC3E}">
        <p14:creationId xmlns:p14="http://schemas.microsoft.com/office/powerpoint/2010/main" val="364666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07D38F1-8B9B-4B39-B55D-C085E5AE5730}"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Sam Chung, Yang, Nikki Blair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C781A6E-BB1D-4270-B779-292AD55C3AED}" type="slidenum">
              <a:rPr lang="en-US" smtClean="0"/>
              <a:pPr/>
              <a:t>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6704C95-2D3A-4F58-B0BF-6C0AB8BB9DB9}" type="slidenum">
              <a:rPr lang="en-US" smtClean="0"/>
              <a:pPr/>
              <a:t>8</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79E9FAD-2B1E-44C9-8BB3-35F370795F25}" type="slidenum">
              <a:rPr lang="en-US" smtClean="0"/>
              <a:pPr/>
              <a:t>10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Show examples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F606718-86D1-4601-9169-6900C6B7978D}" type="slidenum">
              <a:rPr lang="en-US" smtClean="0"/>
              <a:pPr/>
              <a:t>15</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After you have finished your piece, you can allow it to dry out gradually.  Once your piece has become stiff and is no longer shrinking, it is considered leather hard. Greenware, however, cannot be fired until it is bone dry to assure that there is not enough water within the clay to boil in the kiln and cause your piece to explode. The initial firing is called the bisque fire, and pottery is called bisqueware after its first firing.  Bisqueware is ready to be glazed and fired again.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AE58AB4-B633-442B-A19D-25864A71E43D}" type="slidenum">
              <a:rPr lang="en-US" smtClean="0"/>
              <a:pPr/>
              <a:t>16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Glazing is often the coolest part of making a piece.  Glazes can be applied any way you can think of. You can paint the glaze on with a paintbrush, dunk your piece in a bucket of glaze, spray glaze on with an airbrush, or even spin it on the pottery wheel and drizzle the glaze over it.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05A001-3C1A-4739-A00F-66E270C6D60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BFF08-6144-4DA4-9E04-56D5CF9CB4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CE8961-7C95-49F7-B93C-F7A9C1A8FA7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0BA396-A3A6-4AE8-9379-1ED0D9C5DE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7A20E-4E6C-4509-A65D-49F85611A0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27067-D64B-4B65-A75E-B0D9118203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9940B0-1CE8-4D37-9D47-38BC7352E4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1393B9-F851-4778-AD0B-89154B0397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197DC2-9E3B-4871-89C6-AE663BC697F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7C1125-1A2C-4E8B-8D6D-7C251E949C3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B81044-14F7-47E9-8ED2-DEE0070262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5857C6-D912-4208-98B6-D1FD36B8F3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14CDBF3-E5EE-47A7-96A2-B235E7AF8EF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0.jpeg"/><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
            <a:ext cx="7772400" cy="1143000"/>
          </a:xfrm>
        </p:spPr>
        <p:txBody>
          <a:bodyPr/>
          <a:lstStyle/>
          <a:p>
            <a:pPr eaLnBrk="1" hangingPunct="1"/>
            <a:r>
              <a:rPr lang="en-US" sz="7200" dirty="0" smtClean="0">
                <a:latin typeface="Andy" pitchFamily="66" charset="0"/>
              </a:rPr>
              <a:t>Ceramics</a:t>
            </a:r>
          </a:p>
        </p:txBody>
      </p:sp>
      <p:sp>
        <p:nvSpPr>
          <p:cNvPr id="2051" name="Rectangle 3"/>
          <p:cNvSpPr>
            <a:spLocks noGrp="1" noChangeArrowheads="1"/>
          </p:cNvSpPr>
          <p:nvPr>
            <p:ph type="subTitle" idx="1"/>
          </p:nvPr>
        </p:nvSpPr>
        <p:spPr/>
        <p:txBody>
          <a:bodyPr/>
          <a:lstStyle/>
          <a:p>
            <a:pPr eaLnBrk="1" hangingPunct="1"/>
            <a:endParaRPr lang="en-US" smtClean="0"/>
          </a:p>
        </p:txBody>
      </p:sp>
      <p:pic>
        <p:nvPicPr>
          <p:cNvPr id="2052" name="Picture 5" descr="C:\Documents and Settings\Preferred User\My Documents\My Pictures\yang wong taji.jpg"/>
          <p:cNvPicPr>
            <a:picLocks noChangeAspect="1" noChangeArrowheads="1"/>
          </p:cNvPicPr>
          <p:nvPr/>
        </p:nvPicPr>
        <p:blipFill>
          <a:blip r:embed="rId3" cstate="print"/>
          <a:srcRect/>
          <a:stretch>
            <a:fillRect/>
          </a:stretch>
        </p:blipFill>
        <p:spPr bwMode="auto">
          <a:xfrm>
            <a:off x="2971800" y="1828800"/>
            <a:ext cx="3230563" cy="3810000"/>
          </a:xfrm>
          <a:prstGeom prst="rect">
            <a:avLst/>
          </a:prstGeom>
          <a:noFill/>
          <a:ln w="9525">
            <a:noFill/>
            <a:miter lim="800000"/>
            <a:headEnd/>
            <a:tailEnd/>
          </a:ln>
        </p:spPr>
      </p:pic>
      <p:pic>
        <p:nvPicPr>
          <p:cNvPr id="2053" name="Picture 6" descr="C:\Documents and Settings\Preferred User\My Documents\My Pictures\Sam Chung.jpg"/>
          <p:cNvPicPr>
            <a:picLocks noChangeAspect="1" noChangeArrowheads="1"/>
          </p:cNvPicPr>
          <p:nvPr/>
        </p:nvPicPr>
        <p:blipFill>
          <a:blip r:embed="rId4" cstate="print"/>
          <a:srcRect/>
          <a:stretch>
            <a:fillRect/>
          </a:stretch>
        </p:blipFill>
        <p:spPr bwMode="auto">
          <a:xfrm>
            <a:off x="762000" y="3086100"/>
            <a:ext cx="2000250" cy="1333500"/>
          </a:xfrm>
          <a:prstGeom prst="rect">
            <a:avLst/>
          </a:prstGeom>
          <a:noFill/>
          <a:ln w="9525">
            <a:noFill/>
            <a:miter lim="800000"/>
            <a:headEnd/>
            <a:tailEnd/>
          </a:ln>
        </p:spPr>
      </p:pic>
      <p:pic>
        <p:nvPicPr>
          <p:cNvPr id="2054" name="Picture 7" descr="C:\Documents and Settings\Preferred User\My Documents\My Pictures\Nikki Blair.jpg"/>
          <p:cNvPicPr>
            <a:picLocks noChangeAspect="1" noChangeArrowheads="1"/>
          </p:cNvPicPr>
          <p:nvPr/>
        </p:nvPicPr>
        <p:blipFill>
          <a:blip r:embed="rId5" cstate="print"/>
          <a:srcRect/>
          <a:stretch>
            <a:fillRect/>
          </a:stretch>
        </p:blipFill>
        <p:spPr bwMode="auto">
          <a:xfrm>
            <a:off x="6705600" y="2438400"/>
            <a:ext cx="1728788"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09600" y="0"/>
            <a:ext cx="7772400" cy="1143000"/>
          </a:xfrm>
        </p:spPr>
        <p:txBody>
          <a:bodyPr/>
          <a:lstStyle/>
          <a:p>
            <a:pPr eaLnBrk="1" hangingPunct="1"/>
            <a:r>
              <a:rPr lang="en-US" smtClean="0">
                <a:latin typeface="Andy" pitchFamily="66" charset="0"/>
              </a:rPr>
              <a:t>Clay Modeling Tools</a:t>
            </a:r>
          </a:p>
        </p:txBody>
      </p:sp>
      <p:sp>
        <p:nvSpPr>
          <p:cNvPr id="14339" name="Rectangle 3"/>
          <p:cNvSpPr>
            <a:spLocks noGrp="1" noChangeArrowheads="1"/>
          </p:cNvSpPr>
          <p:nvPr>
            <p:ph type="subTitle" idx="1"/>
          </p:nvPr>
        </p:nvSpPr>
        <p:spPr>
          <a:xfrm>
            <a:off x="1447800" y="4648200"/>
            <a:ext cx="6400800" cy="1752600"/>
          </a:xfrm>
        </p:spPr>
        <p:txBody>
          <a:bodyPr/>
          <a:lstStyle/>
          <a:p>
            <a:pPr eaLnBrk="1" hangingPunct="1"/>
            <a:r>
              <a:rPr lang="en-US" smtClean="0">
                <a:latin typeface="Andy" pitchFamily="66" charset="0"/>
              </a:rPr>
              <a:t>Clockwise from bottom left: wood rib, sponge, ribbon tool, loop tool, needlepoint tool, wood modeling tool, wire clay cutter, steel rib</a:t>
            </a:r>
          </a:p>
        </p:txBody>
      </p:sp>
      <p:pic>
        <p:nvPicPr>
          <p:cNvPr id="14340" name="Picture 4" descr="C:\Documents and Settings\Preferred User\My Documents\My Pictures\clay modeling tools.jpg"/>
          <p:cNvPicPr>
            <a:picLocks noChangeAspect="1" noChangeArrowheads="1"/>
          </p:cNvPicPr>
          <p:nvPr/>
        </p:nvPicPr>
        <p:blipFill>
          <a:blip r:embed="rId3" cstate="print"/>
          <a:srcRect/>
          <a:stretch>
            <a:fillRect/>
          </a:stretch>
        </p:blipFill>
        <p:spPr bwMode="auto">
          <a:xfrm>
            <a:off x="2133600" y="990600"/>
            <a:ext cx="4724400" cy="3481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381000"/>
            <a:ext cx="7772400" cy="1143000"/>
          </a:xfrm>
        </p:spPr>
        <p:txBody>
          <a:bodyPr/>
          <a:lstStyle/>
          <a:p>
            <a:pPr eaLnBrk="1" hangingPunct="1"/>
            <a:r>
              <a:rPr lang="en-US" smtClean="0"/>
              <a:t>Firing</a:t>
            </a:r>
          </a:p>
        </p:txBody>
      </p:sp>
      <p:sp>
        <p:nvSpPr>
          <p:cNvPr id="17411" name="Rectangle 3"/>
          <p:cNvSpPr>
            <a:spLocks noGrp="1" noChangeArrowheads="1"/>
          </p:cNvSpPr>
          <p:nvPr>
            <p:ph type="subTitle" idx="1"/>
          </p:nvPr>
        </p:nvSpPr>
        <p:spPr>
          <a:xfrm>
            <a:off x="1371600" y="4648200"/>
            <a:ext cx="6400800" cy="1752600"/>
          </a:xfrm>
        </p:spPr>
        <p:txBody>
          <a:bodyPr/>
          <a:lstStyle/>
          <a:p>
            <a:pPr eaLnBrk="1" hangingPunct="1"/>
            <a:r>
              <a:rPr lang="en-US" smtClean="0">
                <a:cs typeface="Times New Roman" pitchFamily="18" charset="0"/>
              </a:rPr>
              <a:t>The heating of clay or glaze to a specific temperature</a:t>
            </a:r>
            <a:r>
              <a:rPr lang="en-US" smtClean="0"/>
              <a:t> </a:t>
            </a:r>
          </a:p>
        </p:txBody>
      </p:sp>
      <p:pic>
        <p:nvPicPr>
          <p:cNvPr id="17412" name="Picture 4" descr="C:\Documents and Settings\Preferred User\My Documents\My Pictures\kiln.jpg"/>
          <p:cNvPicPr>
            <a:picLocks noChangeAspect="1" noChangeArrowheads="1"/>
          </p:cNvPicPr>
          <p:nvPr/>
        </p:nvPicPr>
        <p:blipFill>
          <a:blip r:embed="rId2" cstate="print"/>
          <a:srcRect/>
          <a:stretch>
            <a:fillRect/>
          </a:stretch>
        </p:blipFill>
        <p:spPr bwMode="auto">
          <a:xfrm>
            <a:off x="3065463" y="1600200"/>
            <a:ext cx="3011487" cy="2462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0"/>
            <a:ext cx="7772400" cy="1143000"/>
          </a:xfrm>
        </p:spPr>
        <p:txBody>
          <a:bodyPr/>
          <a:lstStyle/>
          <a:p>
            <a:pPr eaLnBrk="1" hangingPunct="1"/>
            <a:r>
              <a:rPr lang="en-US" smtClean="0"/>
              <a:t>Kiln</a:t>
            </a:r>
          </a:p>
        </p:txBody>
      </p:sp>
      <p:sp>
        <p:nvSpPr>
          <p:cNvPr id="16387" name="Rectangle 3"/>
          <p:cNvSpPr>
            <a:spLocks noGrp="1" noChangeArrowheads="1"/>
          </p:cNvSpPr>
          <p:nvPr>
            <p:ph type="subTitle" idx="1"/>
          </p:nvPr>
        </p:nvSpPr>
        <p:spPr>
          <a:xfrm>
            <a:off x="1447800" y="4495800"/>
            <a:ext cx="6400800" cy="1752600"/>
          </a:xfrm>
        </p:spPr>
        <p:txBody>
          <a:bodyPr/>
          <a:lstStyle/>
          <a:p>
            <a:pPr eaLnBrk="1" hangingPunct="1"/>
            <a:r>
              <a:rPr lang="en-US" smtClean="0">
                <a:cs typeface="Times New Roman" pitchFamily="18" charset="0"/>
              </a:rPr>
              <a:t>A furnace, built of refractory (resistant to heat and melting) material, for firing ceramic ware</a:t>
            </a:r>
            <a:r>
              <a:rPr lang="en-US" smtClean="0"/>
              <a:t> </a:t>
            </a:r>
          </a:p>
        </p:txBody>
      </p:sp>
      <p:pic>
        <p:nvPicPr>
          <p:cNvPr id="16388" name="Picture 4" descr="C:\Documents and Settings\Preferred User\My Documents\My Pictures\kiln.jpg"/>
          <p:cNvPicPr>
            <a:picLocks noChangeAspect="1" noChangeArrowheads="1"/>
          </p:cNvPicPr>
          <p:nvPr/>
        </p:nvPicPr>
        <p:blipFill>
          <a:blip r:embed="rId2" cstate="print"/>
          <a:srcRect/>
          <a:stretch>
            <a:fillRect/>
          </a:stretch>
        </p:blipFill>
        <p:spPr bwMode="auto">
          <a:xfrm>
            <a:off x="2590800" y="990600"/>
            <a:ext cx="4194175"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38200" y="0"/>
            <a:ext cx="7772400" cy="1143000"/>
          </a:xfrm>
        </p:spPr>
        <p:txBody>
          <a:bodyPr/>
          <a:lstStyle/>
          <a:p>
            <a:pPr eaLnBrk="1" hangingPunct="1"/>
            <a:r>
              <a:rPr lang="en-US" smtClean="0"/>
              <a:t>Greenware</a:t>
            </a:r>
          </a:p>
        </p:txBody>
      </p:sp>
      <p:sp>
        <p:nvSpPr>
          <p:cNvPr id="18435" name="Rectangle 3"/>
          <p:cNvSpPr>
            <a:spLocks noGrp="1" noChangeArrowheads="1"/>
          </p:cNvSpPr>
          <p:nvPr>
            <p:ph type="subTitle" idx="1"/>
          </p:nvPr>
        </p:nvSpPr>
        <p:spPr>
          <a:xfrm>
            <a:off x="1371600" y="5486400"/>
            <a:ext cx="6400800" cy="1752600"/>
          </a:xfrm>
        </p:spPr>
        <p:txBody>
          <a:bodyPr/>
          <a:lstStyle/>
          <a:p>
            <a:pPr eaLnBrk="1" hangingPunct="1"/>
            <a:r>
              <a:rPr lang="en-US" smtClean="0">
                <a:cs typeface="Times New Roman" pitchFamily="18" charset="0"/>
              </a:rPr>
              <a:t>Unfired clay pieces</a:t>
            </a:r>
            <a:r>
              <a:rPr lang="en-US" smtClean="0"/>
              <a:t> </a:t>
            </a:r>
          </a:p>
        </p:txBody>
      </p:sp>
      <p:pic>
        <p:nvPicPr>
          <p:cNvPr id="18436" name="Picture 4" descr="C:\Documents and Settings\Preferred User\My Documents\My Pictures\drying%20greenware.jpg"/>
          <p:cNvPicPr>
            <a:picLocks noChangeAspect="1" noChangeArrowheads="1"/>
          </p:cNvPicPr>
          <p:nvPr/>
        </p:nvPicPr>
        <p:blipFill>
          <a:blip r:embed="rId2" cstate="print"/>
          <a:srcRect/>
          <a:stretch>
            <a:fillRect/>
          </a:stretch>
        </p:blipFill>
        <p:spPr bwMode="auto">
          <a:xfrm>
            <a:off x="2895600" y="914400"/>
            <a:ext cx="3394075"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0"/>
            <a:ext cx="7772400" cy="1143000"/>
          </a:xfrm>
        </p:spPr>
        <p:txBody>
          <a:bodyPr/>
          <a:lstStyle/>
          <a:p>
            <a:pPr eaLnBrk="1" hangingPunct="1"/>
            <a:r>
              <a:rPr lang="en-US" dirty="0" err="1" smtClean="0"/>
              <a:t>Bisqueware</a:t>
            </a:r>
            <a:endParaRPr lang="en-US" dirty="0" smtClean="0"/>
          </a:p>
        </p:txBody>
      </p:sp>
      <p:sp>
        <p:nvSpPr>
          <p:cNvPr id="19459" name="Rectangle 3"/>
          <p:cNvSpPr>
            <a:spLocks noGrp="1" noChangeArrowheads="1"/>
          </p:cNvSpPr>
          <p:nvPr>
            <p:ph type="subTitle" idx="1"/>
          </p:nvPr>
        </p:nvSpPr>
        <p:spPr>
          <a:xfrm>
            <a:off x="1371600" y="5105400"/>
            <a:ext cx="6400800" cy="1752600"/>
          </a:xfrm>
        </p:spPr>
        <p:txBody>
          <a:bodyPr/>
          <a:lstStyle/>
          <a:p>
            <a:pPr eaLnBrk="1" hangingPunct="1"/>
            <a:r>
              <a:rPr lang="en-US" smtClean="0"/>
              <a:t>Clay pieces which have been fired once and are unglazed</a:t>
            </a:r>
          </a:p>
        </p:txBody>
      </p:sp>
      <p:pic>
        <p:nvPicPr>
          <p:cNvPr id="19460" name="Picture 4" descr="C:\Documents and Settings\Preferred User\My Documents\My Pictures\Bisqueware.jpg"/>
          <p:cNvPicPr>
            <a:picLocks noChangeAspect="1" noChangeArrowheads="1"/>
          </p:cNvPicPr>
          <p:nvPr/>
        </p:nvPicPr>
        <p:blipFill>
          <a:blip r:embed="rId2" cstate="print"/>
          <a:srcRect/>
          <a:stretch>
            <a:fillRect/>
          </a:stretch>
        </p:blipFill>
        <p:spPr bwMode="auto">
          <a:xfrm>
            <a:off x="2286000" y="1447800"/>
            <a:ext cx="44450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762000" y="76200"/>
            <a:ext cx="7772400" cy="1143000"/>
          </a:xfrm>
        </p:spPr>
        <p:txBody>
          <a:bodyPr/>
          <a:lstStyle/>
          <a:p>
            <a:pPr eaLnBrk="1" hangingPunct="1"/>
            <a:r>
              <a:rPr lang="en-US" smtClean="0">
                <a:latin typeface="Andy" pitchFamily="66" charset="0"/>
              </a:rPr>
              <a:t>Kilns and Firing</a:t>
            </a:r>
          </a:p>
        </p:txBody>
      </p:sp>
      <p:sp>
        <p:nvSpPr>
          <p:cNvPr id="20483" name="Rectangle 3"/>
          <p:cNvSpPr>
            <a:spLocks noGrp="1" noChangeArrowheads="1"/>
          </p:cNvSpPr>
          <p:nvPr>
            <p:ph type="subTitle" idx="1"/>
          </p:nvPr>
        </p:nvSpPr>
        <p:spPr>
          <a:xfrm>
            <a:off x="1447800" y="4114800"/>
            <a:ext cx="6400800" cy="1752600"/>
          </a:xfrm>
        </p:spPr>
        <p:txBody>
          <a:bodyPr/>
          <a:lstStyle/>
          <a:p>
            <a:pPr algn="l" eaLnBrk="1" hangingPunct="1">
              <a:buFontTx/>
              <a:buChar char="•"/>
            </a:pPr>
            <a:r>
              <a:rPr lang="en-US" sz="2400" smtClean="0">
                <a:latin typeface="Andy" pitchFamily="66" charset="0"/>
              </a:rPr>
              <a:t>Kilns are used to fire pottery</a:t>
            </a:r>
          </a:p>
          <a:p>
            <a:pPr algn="l" eaLnBrk="1" hangingPunct="1">
              <a:buFontTx/>
              <a:buChar char="•"/>
            </a:pPr>
            <a:r>
              <a:rPr lang="en-US" sz="2400" smtClean="0">
                <a:latin typeface="Andy" pitchFamily="66" charset="0"/>
              </a:rPr>
              <a:t>Pottery is considered to be in the greenware stage until it is fired  </a:t>
            </a:r>
          </a:p>
          <a:p>
            <a:pPr algn="l" eaLnBrk="1" hangingPunct="1">
              <a:buFontTx/>
              <a:buChar char="•"/>
            </a:pPr>
            <a:r>
              <a:rPr lang="en-US" sz="2400" smtClean="0">
                <a:latin typeface="Andy" pitchFamily="66" charset="0"/>
              </a:rPr>
              <a:t>After its first firing, it is bisqueware  </a:t>
            </a:r>
          </a:p>
          <a:p>
            <a:pPr algn="l" eaLnBrk="1" hangingPunct="1">
              <a:buFontTx/>
              <a:buChar char="•"/>
            </a:pPr>
            <a:r>
              <a:rPr lang="en-US" sz="2400" smtClean="0">
                <a:latin typeface="Andy" pitchFamily="66" charset="0"/>
              </a:rPr>
              <a:t>Bisqueware can be covered with coats of glaze and fired again numerous times</a:t>
            </a:r>
            <a:r>
              <a:rPr lang="en-US" smtClean="0">
                <a:latin typeface="Andy" pitchFamily="66" charset="0"/>
              </a:rPr>
              <a:t> </a:t>
            </a:r>
          </a:p>
        </p:txBody>
      </p:sp>
      <p:pic>
        <p:nvPicPr>
          <p:cNvPr id="20484" name="Picture 4" descr="C:\Documents and Settings\Preferred User\My Documents\My Pictures\kilns.bmp"/>
          <p:cNvPicPr>
            <a:picLocks noChangeAspect="1" noChangeArrowheads="1"/>
          </p:cNvPicPr>
          <p:nvPr/>
        </p:nvPicPr>
        <p:blipFill>
          <a:blip r:embed="rId3" cstate="print"/>
          <a:srcRect/>
          <a:stretch>
            <a:fillRect/>
          </a:stretch>
        </p:blipFill>
        <p:spPr bwMode="auto">
          <a:xfrm>
            <a:off x="2286000" y="1143000"/>
            <a:ext cx="4572000" cy="283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0"/>
            <a:ext cx="7772400" cy="1143000"/>
          </a:xfrm>
        </p:spPr>
        <p:txBody>
          <a:bodyPr/>
          <a:lstStyle/>
          <a:p>
            <a:pPr eaLnBrk="1" hangingPunct="1"/>
            <a:r>
              <a:rPr lang="en-US" smtClean="0">
                <a:latin typeface="Andy" pitchFamily="66" charset="0"/>
              </a:rPr>
              <a:t>Glaze Techniques</a:t>
            </a:r>
          </a:p>
        </p:txBody>
      </p:sp>
      <p:sp>
        <p:nvSpPr>
          <p:cNvPr id="25603" name="Rectangle 3"/>
          <p:cNvSpPr>
            <a:spLocks noGrp="1" noChangeArrowheads="1"/>
          </p:cNvSpPr>
          <p:nvPr>
            <p:ph type="subTitle" idx="1"/>
          </p:nvPr>
        </p:nvSpPr>
        <p:spPr/>
        <p:txBody>
          <a:bodyPr/>
          <a:lstStyle/>
          <a:p>
            <a:pPr eaLnBrk="1" hangingPunct="1"/>
            <a:r>
              <a:rPr lang="en-US" sz="2800" smtClean="0">
                <a:latin typeface="Andy" pitchFamily="66" charset="0"/>
              </a:rPr>
              <a:t>Glazes can be applied with any technique imaginable.  The most common applications are painting, dipping, or spraying.</a:t>
            </a:r>
          </a:p>
        </p:txBody>
      </p:sp>
      <p:pic>
        <p:nvPicPr>
          <p:cNvPr id="25604" name="Picture 4" descr="C:\Documents and Settings\Preferred User\My Documents\My Pictures\painting glaze.jpg"/>
          <p:cNvPicPr>
            <a:picLocks noChangeAspect="1" noChangeArrowheads="1"/>
          </p:cNvPicPr>
          <p:nvPr/>
        </p:nvPicPr>
        <p:blipFill>
          <a:blip r:embed="rId3" cstate="print"/>
          <a:srcRect/>
          <a:stretch>
            <a:fillRect/>
          </a:stretch>
        </p:blipFill>
        <p:spPr bwMode="auto">
          <a:xfrm>
            <a:off x="1447800" y="1676400"/>
            <a:ext cx="1447800" cy="1263650"/>
          </a:xfrm>
          <a:prstGeom prst="rect">
            <a:avLst/>
          </a:prstGeom>
          <a:noFill/>
          <a:ln w="9525">
            <a:noFill/>
            <a:miter lim="800000"/>
            <a:headEnd/>
            <a:tailEnd/>
          </a:ln>
        </p:spPr>
      </p:pic>
      <p:pic>
        <p:nvPicPr>
          <p:cNvPr id="25605" name="Picture 5" descr="C:\Documents and Settings\Preferred User\My Documents\My Pictures\pouring glaze.jpg"/>
          <p:cNvPicPr>
            <a:picLocks noChangeAspect="1" noChangeArrowheads="1"/>
          </p:cNvPicPr>
          <p:nvPr/>
        </p:nvPicPr>
        <p:blipFill>
          <a:blip r:embed="rId4" cstate="print"/>
          <a:srcRect/>
          <a:stretch>
            <a:fillRect/>
          </a:stretch>
        </p:blipFill>
        <p:spPr bwMode="auto">
          <a:xfrm>
            <a:off x="3810000" y="1676400"/>
            <a:ext cx="1543050" cy="1235075"/>
          </a:xfrm>
          <a:prstGeom prst="rect">
            <a:avLst/>
          </a:prstGeom>
          <a:noFill/>
          <a:ln w="9525">
            <a:noFill/>
            <a:miter lim="800000"/>
            <a:headEnd/>
            <a:tailEnd/>
          </a:ln>
        </p:spPr>
      </p:pic>
      <p:pic>
        <p:nvPicPr>
          <p:cNvPr id="25606" name="Picture 6" descr="C:\Documents and Settings\Preferred User\My Documents\My Pictures\spray glaze.jpg"/>
          <p:cNvPicPr>
            <a:picLocks noChangeAspect="1" noChangeArrowheads="1"/>
          </p:cNvPicPr>
          <p:nvPr/>
        </p:nvPicPr>
        <p:blipFill>
          <a:blip r:embed="rId5" cstate="print"/>
          <a:srcRect/>
          <a:stretch>
            <a:fillRect/>
          </a:stretch>
        </p:blipFill>
        <p:spPr bwMode="auto">
          <a:xfrm>
            <a:off x="6324600" y="1828800"/>
            <a:ext cx="154305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304800"/>
            <a:ext cx="7772400" cy="1143000"/>
          </a:xfrm>
        </p:spPr>
        <p:txBody>
          <a:bodyPr/>
          <a:lstStyle/>
          <a:p>
            <a:pPr eaLnBrk="1" hangingPunct="1"/>
            <a:r>
              <a:rPr lang="en-US" smtClean="0"/>
              <a:t>Glaze</a:t>
            </a:r>
          </a:p>
        </p:txBody>
      </p:sp>
      <p:sp>
        <p:nvSpPr>
          <p:cNvPr id="26627" name="Rectangle 3"/>
          <p:cNvSpPr>
            <a:spLocks noGrp="1" noChangeArrowheads="1"/>
          </p:cNvSpPr>
          <p:nvPr>
            <p:ph type="subTitle" idx="1"/>
          </p:nvPr>
        </p:nvSpPr>
        <p:spPr>
          <a:xfrm>
            <a:off x="1371600" y="3886200"/>
            <a:ext cx="6400800" cy="2590800"/>
          </a:xfrm>
        </p:spPr>
        <p:txBody>
          <a:bodyPr/>
          <a:lstStyle/>
          <a:p>
            <a:pPr eaLnBrk="1" hangingPunct="1"/>
            <a:r>
              <a:rPr lang="en-US" dirty="0" smtClean="0">
                <a:cs typeface="Times New Roman" pitchFamily="18" charset="0"/>
              </a:rPr>
              <a:t>A glass-like coating that is bonded to a surface through heat</a:t>
            </a:r>
            <a:r>
              <a:rPr lang="en-US" dirty="0" smtClean="0"/>
              <a:t>. </a:t>
            </a:r>
            <a:r>
              <a:rPr lang="en-US" dirty="0" smtClean="0"/>
              <a:t>Glaze is used for decoration and to seal the porous surface of the clay.</a:t>
            </a:r>
            <a:endParaRPr lang="en-US" dirty="0" smtClean="0"/>
          </a:p>
        </p:txBody>
      </p:sp>
      <p:pic>
        <p:nvPicPr>
          <p:cNvPr id="26628" name="Picture 4" descr="C:\Documents and Settings\Preferred User\My Documents\My Pictures\glazes.jpg"/>
          <p:cNvPicPr>
            <a:picLocks noChangeAspect="1" noChangeArrowheads="1"/>
          </p:cNvPicPr>
          <p:nvPr/>
        </p:nvPicPr>
        <p:blipFill>
          <a:blip r:embed="rId2" cstate="print"/>
          <a:srcRect/>
          <a:stretch>
            <a:fillRect/>
          </a:stretch>
        </p:blipFill>
        <p:spPr bwMode="auto">
          <a:xfrm>
            <a:off x="6629400" y="457200"/>
            <a:ext cx="2209800" cy="3314700"/>
          </a:xfrm>
          <a:prstGeom prst="rect">
            <a:avLst/>
          </a:prstGeom>
          <a:noFill/>
          <a:ln w="9525">
            <a:noFill/>
            <a:miter lim="800000"/>
            <a:headEnd/>
            <a:tailEnd/>
          </a:ln>
        </p:spPr>
      </p:pic>
      <p:pic>
        <p:nvPicPr>
          <p:cNvPr id="26629" name="Picture 5" descr="C:\Documents and Settings\Preferred User\My Documents\My Pictures\glaze.jpg"/>
          <p:cNvPicPr>
            <a:picLocks noChangeAspect="1" noChangeArrowheads="1"/>
          </p:cNvPicPr>
          <p:nvPr/>
        </p:nvPicPr>
        <p:blipFill>
          <a:blip r:embed="rId3" cstate="print"/>
          <a:srcRect/>
          <a:stretch>
            <a:fillRect/>
          </a:stretch>
        </p:blipFill>
        <p:spPr bwMode="auto">
          <a:xfrm>
            <a:off x="762000" y="631825"/>
            <a:ext cx="2338388" cy="3101975"/>
          </a:xfrm>
          <a:prstGeom prst="rect">
            <a:avLst/>
          </a:prstGeom>
          <a:noFill/>
          <a:ln w="9525">
            <a:noFill/>
            <a:miter lim="800000"/>
            <a:headEnd/>
            <a:tailEnd/>
          </a:ln>
        </p:spPr>
      </p:pic>
      <p:pic>
        <p:nvPicPr>
          <p:cNvPr id="26630" name="Picture 6" descr="C:\Documents and Settings\Preferred User\My Documents\My Pictures\glaze3.jpg"/>
          <p:cNvPicPr>
            <a:picLocks noChangeAspect="1" noChangeArrowheads="1"/>
          </p:cNvPicPr>
          <p:nvPr/>
        </p:nvPicPr>
        <p:blipFill>
          <a:blip r:embed="rId4" cstate="print"/>
          <a:srcRect/>
          <a:stretch>
            <a:fillRect/>
          </a:stretch>
        </p:blipFill>
        <p:spPr bwMode="auto">
          <a:xfrm>
            <a:off x="3429000" y="1327150"/>
            <a:ext cx="2819400" cy="2101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Glaze Firing</a:t>
            </a:r>
          </a:p>
        </p:txBody>
      </p:sp>
      <p:sp>
        <p:nvSpPr>
          <p:cNvPr id="28675" name="Rectangle 4"/>
          <p:cNvSpPr>
            <a:spLocks noGrp="1" noChangeArrowheads="1"/>
          </p:cNvSpPr>
          <p:nvPr>
            <p:ph type="body" sz="half" idx="2"/>
          </p:nvPr>
        </p:nvSpPr>
        <p:spPr/>
        <p:txBody>
          <a:bodyPr/>
          <a:lstStyle/>
          <a:p>
            <a:pPr eaLnBrk="1" hangingPunct="1">
              <a:buFontTx/>
              <a:buNone/>
            </a:pPr>
            <a:r>
              <a:rPr lang="en-US" sz="2800" smtClean="0">
                <a:cs typeface="Times New Roman" pitchFamily="18" charset="0"/>
              </a:rPr>
              <a:t>    A second kiln firing after the initial bisque firing in which glaze materials are heated sufficiently to melt and form a glass-like coating over ceramic pieces when cooled</a:t>
            </a:r>
          </a:p>
        </p:txBody>
      </p:sp>
      <p:pic>
        <p:nvPicPr>
          <p:cNvPr id="3074" name="Picture 2" descr="A glazed pottery pouring vessel in the form of a fish from the Liao Dynaasty in China."/>
          <p:cNvPicPr>
            <a:picLocks noGrp="1" noChangeAspect="1" noChangeArrowheads="1"/>
          </p:cNvPicPr>
          <p:nvPr>
            <p:ph type="clipArt" sz="half" idx="1"/>
          </p:nvPr>
        </p:nvPicPr>
        <p:blipFill>
          <a:blip r:embed="rId2" cstate="print"/>
          <a:srcRect/>
          <a:stretch>
            <a:fillRect/>
          </a:stretch>
        </p:blipFill>
        <p:spPr bwMode="auto">
          <a:xfrm>
            <a:off x="381000" y="1600200"/>
            <a:ext cx="4560093" cy="456009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200399"/>
          </a:xfrm>
        </p:spPr>
        <p:txBody>
          <a:bodyPr/>
          <a:lstStyle/>
          <a:p>
            <a:r>
              <a:rPr lang="en-US" dirty="0" smtClean="0"/>
              <a:t>Ceramic objects are made with inorganic, non-metallic materials that are heated and then cooled.  These materials tend to be strong, but brittle.</a:t>
            </a:r>
            <a:endParaRPr lang="en-US" dirty="0"/>
          </a:p>
        </p:txBody>
      </p:sp>
      <p:sp>
        <p:nvSpPr>
          <p:cNvPr id="3" name="Subtitle 2"/>
          <p:cNvSpPr>
            <a:spLocks noGrp="1"/>
          </p:cNvSpPr>
          <p:nvPr>
            <p:ph type="subTitle" idx="1"/>
          </p:nvPr>
        </p:nvSpPr>
        <p:spPr>
          <a:xfrm>
            <a:off x="990600" y="3733800"/>
            <a:ext cx="6781800" cy="2971800"/>
          </a:xfrm>
        </p:spPr>
        <p:txBody>
          <a:bodyPr/>
          <a:lstStyle/>
          <a:p>
            <a:pPr algn="l"/>
            <a:r>
              <a:rPr lang="en-US" dirty="0" smtClean="0"/>
              <a:t>These objects include:</a:t>
            </a:r>
          </a:p>
          <a:p>
            <a:pPr algn="l">
              <a:buFont typeface="Arial" pitchFamily="34" charset="0"/>
              <a:buChar char="•"/>
            </a:pPr>
            <a:r>
              <a:rPr lang="en-US" dirty="0" smtClean="0"/>
              <a:t>Pottery</a:t>
            </a:r>
          </a:p>
          <a:p>
            <a:pPr algn="l">
              <a:buFont typeface="Arial" pitchFamily="34" charset="0"/>
              <a:buChar char="•"/>
            </a:pPr>
            <a:r>
              <a:rPr lang="en-US" dirty="0" smtClean="0"/>
              <a:t>Bricks</a:t>
            </a:r>
          </a:p>
          <a:p>
            <a:pPr algn="l">
              <a:buFont typeface="Arial" pitchFamily="34" charset="0"/>
              <a:buChar char="•"/>
            </a:pPr>
            <a:r>
              <a:rPr lang="en-US" dirty="0" smtClean="0"/>
              <a:t>Glass</a:t>
            </a:r>
          </a:p>
          <a:p>
            <a:pPr algn="l">
              <a:buFont typeface="Arial" pitchFamily="34" charset="0"/>
              <a:buChar char="•"/>
            </a:pPr>
            <a:r>
              <a:rPr lang="en-US" dirty="0" smtClean="0"/>
              <a:t>Roof and floor tiles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457200"/>
            <a:ext cx="7772400" cy="1143000"/>
          </a:xfrm>
        </p:spPr>
        <p:txBody>
          <a:bodyPr/>
          <a:lstStyle/>
          <a:p>
            <a:pPr eaLnBrk="1" hangingPunct="1"/>
            <a:r>
              <a:rPr lang="en-US" smtClean="0">
                <a:latin typeface="Andy" pitchFamily="66" charset="0"/>
              </a:rPr>
              <a:t>Preparing Clay</a:t>
            </a:r>
          </a:p>
        </p:txBody>
      </p:sp>
      <p:sp>
        <p:nvSpPr>
          <p:cNvPr id="5123" name="Rectangle 3"/>
          <p:cNvSpPr>
            <a:spLocks noGrp="1" noChangeArrowheads="1"/>
          </p:cNvSpPr>
          <p:nvPr>
            <p:ph type="subTitle" idx="1"/>
          </p:nvPr>
        </p:nvSpPr>
        <p:spPr>
          <a:xfrm>
            <a:off x="1295400" y="5181600"/>
            <a:ext cx="6400800" cy="1752600"/>
          </a:xfrm>
        </p:spPr>
        <p:txBody>
          <a:bodyPr/>
          <a:lstStyle/>
          <a:p>
            <a:pPr algn="l" eaLnBrk="1" hangingPunct="1"/>
            <a:r>
              <a:rPr lang="en-US" sz="1600" dirty="0" smtClean="0">
                <a:latin typeface="Andy" pitchFamily="66" charset="0"/>
              </a:rPr>
              <a:t>Before making anything with clay, whether by hand or on the pottery wheel, the clay must be wedged so that it can survive the firing process.  Pottery </a:t>
            </a:r>
            <a:r>
              <a:rPr lang="en-US" sz="1600" dirty="0" smtClean="0">
                <a:latin typeface="Andy" pitchFamily="66" charset="0"/>
              </a:rPr>
              <a:t> will </a:t>
            </a:r>
            <a:r>
              <a:rPr lang="en-US" sz="1600" dirty="0" smtClean="0">
                <a:latin typeface="Andy" pitchFamily="66" charset="0"/>
              </a:rPr>
              <a:t>explode in the kiln if air bubbles or impurities are in the clay or if certain areas are drier than others.  In order to remove any air bubbles and evenly distribute water throughout the clay, it must be repetitively kneaded.  </a:t>
            </a:r>
            <a:endParaRPr lang="en-US" dirty="0" smtClean="0">
              <a:latin typeface="Andy" pitchFamily="66" charset="0"/>
            </a:endParaRPr>
          </a:p>
        </p:txBody>
      </p:sp>
      <p:pic>
        <p:nvPicPr>
          <p:cNvPr id="5124" name="Picture 4" descr="C:\Documents and Settings\Preferred User\My Documents\My Pictures\wedging.gif"/>
          <p:cNvPicPr>
            <a:picLocks noChangeAspect="1" noChangeArrowheads="1"/>
          </p:cNvPicPr>
          <p:nvPr/>
        </p:nvPicPr>
        <p:blipFill>
          <a:blip r:embed="rId3" cstate="print"/>
          <a:srcRect/>
          <a:stretch>
            <a:fillRect/>
          </a:stretch>
        </p:blipFill>
        <p:spPr bwMode="auto">
          <a:xfrm>
            <a:off x="2771775" y="1804988"/>
            <a:ext cx="3600450" cy="3246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152400"/>
            <a:ext cx="7772400" cy="1143000"/>
          </a:xfrm>
        </p:spPr>
        <p:txBody>
          <a:bodyPr/>
          <a:lstStyle/>
          <a:p>
            <a:pPr eaLnBrk="1" hangingPunct="1"/>
            <a:r>
              <a:rPr lang="en-US" smtClean="0"/>
              <a:t>Wedging</a:t>
            </a:r>
          </a:p>
        </p:txBody>
      </p:sp>
      <p:sp>
        <p:nvSpPr>
          <p:cNvPr id="9219" name="Rectangle 3"/>
          <p:cNvSpPr>
            <a:spLocks noGrp="1" noChangeArrowheads="1"/>
          </p:cNvSpPr>
          <p:nvPr>
            <p:ph type="subTitle" idx="1"/>
          </p:nvPr>
        </p:nvSpPr>
        <p:spPr>
          <a:xfrm>
            <a:off x="533400" y="4724400"/>
            <a:ext cx="8077200" cy="1752600"/>
          </a:xfrm>
        </p:spPr>
        <p:txBody>
          <a:bodyPr/>
          <a:lstStyle/>
          <a:p>
            <a:pPr eaLnBrk="1" hangingPunct="1"/>
            <a:r>
              <a:rPr lang="en-US" dirty="0" smtClean="0">
                <a:cs typeface="Times New Roman" pitchFamily="18" charset="0"/>
              </a:rPr>
              <a:t>Working clay on a surface with the palms of the hands in order to remove air from it and obtain a uniform consistency</a:t>
            </a:r>
            <a:r>
              <a:rPr lang="en-US" dirty="0" smtClean="0"/>
              <a:t> </a:t>
            </a:r>
          </a:p>
        </p:txBody>
      </p:sp>
      <p:pic>
        <p:nvPicPr>
          <p:cNvPr id="5" name="Picture 4" descr="C:\Documents and Settings\Preferred User\My Documents\My Pictures\ceramic%20hands%20(1).jpg"/>
          <p:cNvPicPr>
            <a:picLocks noChangeAspect="1" noChangeArrowheads="1"/>
          </p:cNvPicPr>
          <p:nvPr/>
        </p:nvPicPr>
        <p:blipFill>
          <a:blip r:embed="rId2" cstate="print"/>
          <a:srcRect/>
          <a:stretch>
            <a:fillRect/>
          </a:stretch>
        </p:blipFill>
        <p:spPr bwMode="auto">
          <a:xfrm>
            <a:off x="2362200" y="1219200"/>
            <a:ext cx="4419600" cy="331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304800"/>
            <a:ext cx="7772400" cy="1143000"/>
          </a:xfrm>
        </p:spPr>
        <p:txBody>
          <a:bodyPr/>
          <a:lstStyle/>
          <a:p>
            <a:pPr eaLnBrk="1" hangingPunct="1"/>
            <a:r>
              <a:rPr lang="en-US" smtClean="0"/>
              <a:t>Leather hard</a:t>
            </a:r>
          </a:p>
        </p:txBody>
      </p:sp>
      <p:sp>
        <p:nvSpPr>
          <p:cNvPr id="7171" name="Rectangle 3"/>
          <p:cNvSpPr>
            <a:spLocks noGrp="1" noChangeArrowheads="1"/>
          </p:cNvSpPr>
          <p:nvPr>
            <p:ph type="subTitle" idx="1"/>
          </p:nvPr>
        </p:nvSpPr>
        <p:spPr>
          <a:xfrm>
            <a:off x="1371600" y="3657600"/>
            <a:ext cx="6400800" cy="1752600"/>
          </a:xfrm>
        </p:spPr>
        <p:txBody>
          <a:bodyPr/>
          <a:lstStyle/>
          <a:p>
            <a:pPr eaLnBrk="1" hangingPunct="1"/>
            <a:r>
              <a:rPr lang="en-US" dirty="0" smtClean="0">
                <a:cs typeface="Times New Roman" pitchFamily="18" charset="0"/>
              </a:rPr>
              <a:t>The condition of unfired clay when most of the moisture has evaporated leaving it still soft enough to be carved into or joined to other pieces. </a:t>
            </a:r>
            <a:endParaRPr lang="en-US" dirty="0" smtClean="0"/>
          </a:p>
        </p:txBody>
      </p:sp>
      <p:pic>
        <p:nvPicPr>
          <p:cNvPr id="7172" name="Picture 4" descr="C:\Documents and Settings\Preferred User\My Documents\My Pictures\leatherhard.jpg"/>
          <p:cNvPicPr>
            <a:picLocks noChangeAspect="1" noChangeArrowheads="1"/>
          </p:cNvPicPr>
          <p:nvPr/>
        </p:nvPicPr>
        <p:blipFill>
          <a:blip r:embed="rId2" cstate="print"/>
          <a:srcRect/>
          <a:stretch>
            <a:fillRect/>
          </a:stretch>
        </p:blipFill>
        <p:spPr bwMode="auto">
          <a:xfrm>
            <a:off x="3136900" y="1276350"/>
            <a:ext cx="2870200" cy="2152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81000"/>
            <a:ext cx="7772400" cy="1143000"/>
          </a:xfrm>
        </p:spPr>
        <p:txBody>
          <a:bodyPr/>
          <a:lstStyle/>
          <a:p>
            <a:pPr eaLnBrk="1" hangingPunct="1"/>
            <a:r>
              <a:rPr lang="en-US" smtClean="0"/>
              <a:t>Bone dry</a:t>
            </a:r>
          </a:p>
        </p:txBody>
      </p:sp>
      <p:sp>
        <p:nvSpPr>
          <p:cNvPr id="8195" name="Rectangle 3"/>
          <p:cNvSpPr>
            <a:spLocks noGrp="1" noChangeArrowheads="1"/>
          </p:cNvSpPr>
          <p:nvPr>
            <p:ph type="subTitle" idx="1"/>
          </p:nvPr>
        </p:nvSpPr>
        <p:spPr>
          <a:xfrm>
            <a:off x="1371600" y="4724400"/>
            <a:ext cx="6400800" cy="1752600"/>
          </a:xfrm>
        </p:spPr>
        <p:txBody>
          <a:bodyPr/>
          <a:lstStyle/>
          <a:p>
            <a:pPr eaLnBrk="1" hangingPunct="1"/>
            <a:r>
              <a:rPr lang="en-US" smtClean="0">
                <a:cs typeface="Times New Roman" pitchFamily="18" charset="0"/>
              </a:rPr>
              <a:t>The condition of unfired clay when it is as dry as possible prior to firing</a:t>
            </a:r>
            <a:r>
              <a:rPr lang="en-US" smtClean="0"/>
              <a:t> </a:t>
            </a:r>
          </a:p>
        </p:txBody>
      </p:sp>
      <p:pic>
        <p:nvPicPr>
          <p:cNvPr id="8196" name="Picture 4" descr="C:\Documents and Settings\Preferred User\My Documents\My Pictures\bone dry clay.jpg"/>
          <p:cNvPicPr>
            <a:picLocks noChangeAspect="1" noChangeArrowheads="1"/>
          </p:cNvPicPr>
          <p:nvPr/>
        </p:nvPicPr>
        <p:blipFill>
          <a:blip r:embed="rId2" cstate="print"/>
          <a:srcRect/>
          <a:stretch>
            <a:fillRect/>
          </a:stretch>
        </p:blipFill>
        <p:spPr bwMode="auto">
          <a:xfrm>
            <a:off x="2679700" y="1524000"/>
            <a:ext cx="3784600" cy="283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304800"/>
            <a:ext cx="7772400" cy="1143000"/>
          </a:xfrm>
        </p:spPr>
        <p:txBody>
          <a:bodyPr/>
          <a:lstStyle/>
          <a:p>
            <a:pPr eaLnBrk="1" hangingPunct="1"/>
            <a:r>
              <a:rPr lang="en-US" smtClean="0"/>
              <a:t>Coil</a:t>
            </a:r>
          </a:p>
        </p:txBody>
      </p:sp>
      <p:sp>
        <p:nvSpPr>
          <p:cNvPr id="12291" name="Rectangle 3"/>
          <p:cNvSpPr>
            <a:spLocks noGrp="1" noChangeArrowheads="1"/>
          </p:cNvSpPr>
          <p:nvPr>
            <p:ph type="subTitle" idx="1"/>
          </p:nvPr>
        </p:nvSpPr>
        <p:spPr>
          <a:xfrm>
            <a:off x="1371600" y="4572000"/>
            <a:ext cx="6400800" cy="1752600"/>
          </a:xfrm>
        </p:spPr>
        <p:txBody>
          <a:bodyPr/>
          <a:lstStyle/>
          <a:p>
            <a:pPr eaLnBrk="1" hangingPunct="1"/>
            <a:r>
              <a:rPr lang="en-US" smtClean="0">
                <a:cs typeface="Times New Roman" pitchFamily="18" charset="0"/>
              </a:rPr>
              <a:t>A rope-like roll of clay used in hand building</a:t>
            </a:r>
            <a:r>
              <a:rPr lang="en-US" smtClean="0"/>
              <a:t> </a:t>
            </a:r>
          </a:p>
        </p:txBody>
      </p:sp>
      <p:pic>
        <p:nvPicPr>
          <p:cNvPr id="12292" name="Picture 4" descr="C:\Documents and Settings\Preferred User\My Documents\My Pictures\coil1.jpg"/>
          <p:cNvPicPr>
            <a:picLocks noChangeAspect="1" noChangeArrowheads="1"/>
          </p:cNvPicPr>
          <p:nvPr/>
        </p:nvPicPr>
        <p:blipFill>
          <a:blip r:embed="rId2" cstate="print"/>
          <a:srcRect/>
          <a:stretch>
            <a:fillRect/>
          </a:stretch>
        </p:blipFill>
        <p:spPr bwMode="auto">
          <a:xfrm>
            <a:off x="838200" y="1219200"/>
            <a:ext cx="4267200" cy="3200400"/>
          </a:xfrm>
          <a:prstGeom prst="rect">
            <a:avLst/>
          </a:prstGeom>
          <a:noFill/>
          <a:ln w="9525">
            <a:noFill/>
            <a:miter lim="800000"/>
            <a:headEnd/>
            <a:tailEnd/>
          </a:ln>
        </p:spPr>
      </p:pic>
      <p:pic>
        <p:nvPicPr>
          <p:cNvPr id="5" name="Picture 5" descr="C:\Documents and Settings\Preferred User\My Documents\My Pictures\coil2.jpg"/>
          <p:cNvPicPr>
            <a:picLocks noChangeAspect="1" noChangeArrowheads="1"/>
          </p:cNvPicPr>
          <p:nvPr/>
        </p:nvPicPr>
        <p:blipFill>
          <a:blip r:embed="rId3" cstate="print"/>
          <a:srcRect/>
          <a:stretch>
            <a:fillRect/>
          </a:stretch>
        </p:blipFill>
        <p:spPr bwMode="auto">
          <a:xfrm>
            <a:off x="4419600" y="1371600"/>
            <a:ext cx="3733800" cy="2800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762000" y="0"/>
            <a:ext cx="7772400" cy="1143000"/>
          </a:xfrm>
        </p:spPr>
        <p:txBody>
          <a:bodyPr/>
          <a:lstStyle/>
          <a:p>
            <a:pPr>
              <a:spcBef>
                <a:spcPct val="50000"/>
              </a:spcBef>
            </a:pPr>
            <a:r>
              <a:rPr lang="en-US" dirty="0" smtClean="0">
                <a:latin typeface="Andy" pitchFamily="66" charset="0"/>
              </a:rPr>
              <a:t>Slab Building</a:t>
            </a:r>
            <a:endParaRPr lang="en-US" dirty="0">
              <a:latin typeface="Andy" pitchFamily="66" charset="0"/>
            </a:endParaRPr>
          </a:p>
        </p:txBody>
      </p:sp>
      <p:pic>
        <p:nvPicPr>
          <p:cNvPr id="25604" name="Picture 4" descr="http://ceramicartsdaily.org/wp-content/uploads/2010/01/schwartz_4.jpg"/>
          <p:cNvPicPr>
            <a:picLocks noChangeAspect="1" noChangeArrowheads="1"/>
          </p:cNvPicPr>
          <p:nvPr/>
        </p:nvPicPr>
        <p:blipFill>
          <a:blip r:embed="rId3" cstate="print"/>
          <a:srcRect/>
          <a:stretch>
            <a:fillRect/>
          </a:stretch>
        </p:blipFill>
        <p:spPr bwMode="auto">
          <a:xfrm>
            <a:off x="5791200" y="990600"/>
            <a:ext cx="2895600" cy="2302002"/>
          </a:xfrm>
          <a:prstGeom prst="rect">
            <a:avLst/>
          </a:prstGeom>
          <a:noFill/>
        </p:spPr>
      </p:pic>
      <p:pic>
        <p:nvPicPr>
          <p:cNvPr id="25606" name="Picture 6" descr="http://www.axner.com/images/products/display/brentsr14slabroller.jpg"/>
          <p:cNvPicPr>
            <a:picLocks noChangeAspect="1" noChangeArrowheads="1"/>
          </p:cNvPicPr>
          <p:nvPr/>
        </p:nvPicPr>
        <p:blipFill>
          <a:blip r:embed="rId4" cstate="print"/>
          <a:srcRect/>
          <a:stretch>
            <a:fillRect/>
          </a:stretch>
        </p:blipFill>
        <p:spPr bwMode="auto">
          <a:xfrm>
            <a:off x="228600" y="228600"/>
            <a:ext cx="2590800" cy="2262633"/>
          </a:xfrm>
          <a:prstGeom prst="rect">
            <a:avLst/>
          </a:prstGeom>
          <a:noFill/>
        </p:spPr>
      </p:pic>
      <p:pic>
        <p:nvPicPr>
          <p:cNvPr id="25602" name="Picture 2" descr="http://www.jhpottery.com/pictures/slab10.jpg"/>
          <p:cNvPicPr>
            <a:picLocks noChangeAspect="1" noChangeArrowheads="1"/>
          </p:cNvPicPr>
          <p:nvPr/>
        </p:nvPicPr>
        <p:blipFill>
          <a:blip r:embed="rId5" cstate="print"/>
          <a:srcRect/>
          <a:stretch>
            <a:fillRect/>
          </a:stretch>
        </p:blipFill>
        <p:spPr bwMode="auto">
          <a:xfrm>
            <a:off x="2286000" y="1676400"/>
            <a:ext cx="3581400" cy="2686050"/>
          </a:xfrm>
          <a:prstGeom prst="rect">
            <a:avLst/>
          </a:prstGeom>
          <a:noFill/>
        </p:spPr>
      </p:pic>
      <p:sp>
        <p:nvSpPr>
          <p:cNvPr id="13" name="Rectangle 12"/>
          <p:cNvSpPr/>
          <p:nvPr/>
        </p:nvSpPr>
        <p:spPr>
          <a:xfrm>
            <a:off x="457200" y="4648200"/>
            <a:ext cx="8229600" cy="1200329"/>
          </a:xfrm>
          <a:prstGeom prst="rect">
            <a:avLst/>
          </a:prstGeom>
        </p:spPr>
        <p:txBody>
          <a:bodyPr wrap="square">
            <a:spAutoFit/>
          </a:bodyPr>
          <a:lstStyle/>
          <a:p>
            <a:r>
              <a:rPr lang="en-US" dirty="0" smtClean="0">
                <a:latin typeface="Andy"/>
              </a:rPr>
              <a:t>Slab building involves rolling out the clay into flat slabs with a rolling pin or a slab rolling machine. Slabs have to be attached through a process called slipping and scoring.</a:t>
            </a:r>
            <a:endParaRPr lang="en-US" dirty="0">
              <a:latin typeface="Andy"/>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124200" y="457200"/>
            <a:ext cx="2971800" cy="1143000"/>
          </a:xfrm>
        </p:spPr>
        <p:txBody>
          <a:bodyPr/>
          <a:lstStyle/>
          <a:p>
            <a:pPr eaLnBrk="1" hangingPunct="1"/>
            <a:r>
              <a:rPr lang="en-US" dirty="0" smtClean="0"/>
              <a:t>Slip</a:t>
            </a:r>
          </a:p>
        </p:txBody>
      </p:sp>
      <p:sp>
        <p:nvSpPr>
          <p:cNvPr id="13315" name="Rectangle 3"/>
          <p:cNvSpPr>
            <a:spLocks noGrp="1" noChangeArrowheads="1"/>
          </p:cNvSpPr>
          <p:nvPr>
            <p:ph type="subTitle" idx="1"/>
          </p:nvPr>
        </p:nvSpPr>
        <p:spPr>
          <a:xfrm>
            <a:off x="381000" y="1447800"/>
            <a:ext cx="8229600" cy="1219200"/>
          </a:xfrm>
        </p:spPr>
        <p:txBody>
          <a:bodyPr/>
          <a:lstStyle/>
          <a:p>
            <a:pPr eaLnBrk="1" hangingPunct="1"/>
            <a:r>
              <a:rPr lang="en-US" dirty="0" smtClean="0">
                <a:cs typeface="Times New Roman" pitchFamily="18" charset="0"/>
              </a:rPr>
              <a:t>A creamy mixture of clay and water often used as a glue to bond two pieces of clay together</a:t>
            </a:r>
            <a:r>
              <a:rPr lang="en-US" dirty="0" smtClean="0"/>
              <a:t> </a:t>
            </a:r>
          </a:p>
        </p:txBody>
      </p:sp>
      <p:sp>
        <p:nvSpPr>
          <p:cNvPr id="5" name="Rectangle 4"/>
          <p:cNvSpPr/>
          <p:nvPr/>
        </p:nvSpPr>
        <p:spPr>
          <a:xfrm>
            <a:off x="3505200" y="2971800"/>
            <a:ext cx="2209800" cy="769441"/>
          </a:xfrm>
          <a:prstGeom prst="rect">
            <a:avLst/>
          </a:prstGeom>
        </p:spPr>
        <p:txBody>
          <a:bodyPr wrap="square">
            <a:spAutoFit/>
          </a:bodyPr>
          <a:lstStyle/>
          <a:p>
            <a:pPr algn="ctr"/>
            <a:r>
              <a:rPr lang="en-US" sz="4400" dirty="0" smtClean="0"/>
              <a:t>Scoring</a:t>
            </a:r>
            <a:endParaRPr lang="en-US" sz="4400" dirty="0"/>
          </a:p>
        </p:txBody>
      </p:sp>
      <p:sp>
        <p:nvSpPr>
          <p:cNvPr id="6" name="Rectangle 5"/>
          <p:cNvSpPr/>
          <p:nvPr/>
        </p:nvSpPr>
        <p:spPr>
          <a:xfrm>
            <a:off x="381000" y="3962400"/>
            <a:ext cx="8382000" cy="1569660"/>
          </a:xfrm>
          <a:prstGeom prst="rect">
            <a:avLst/>
          </a:prstGeom>
        </p:spPr>
        <p:txBody>
          <a:bodyPr wrap="square">
            <a:spAutoFit/>
          </a:bodyPr>
          <a:lstStyle/>
          <a:p>
            <a:pPr algn="ctr" eaLnBrk="1" hangingPunct="1"/>
            <a:r>
              <a:rPr lang="en-US" sz="3200" dirty="0" smtClean="0">
                <a:cs typeface="Times New Roman" pitchFamily="18" charset="0"/>
              </a:rPr>
              <a:t>Roughing up the surface of the clay, usually with a tool.  This allows you to firmly attach pieces of clay together.</a:t>
            </a:r>
            <a:endParaRPr lang="en-US" sz="3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80808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1646</TotalTime>
  <Words>653</Words>
  <Application>Microsoft Office PowerPoint</Application>
  <PresentationFormat>On-screen Show (4:3)</PresentationFormat>
  <Paragraphs>54</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Ceramics</vt:lpstr>
      <vt:lpstr>Ceramic objects are made with inorganic, non-metallic materials that are heated and then cooled.  These materials tend to be strong, but brittle.</vt:lpstr>
      <vt:lpstr>Preparing Clay</vt:lpstr>
      <vt:lpstr>Wedging</vt:lpstr>
      <vt:lpstr>Leather hard</vt:lpstr>
      <vt:lpstr>Bone dry</vt:lpstr>
      <vt:lpstr>Coil</vt:lpstr>
      <vt:lpstr>Slab Building</vt:lpstr>
      <vt:lpstr>Slip</vt:lpstr>
      <vt:lpstr>Clay Modeling Tools</vt:lpstr>
      <vt:lpstr>Firing</vt:lpstr>
      <vt:lpstr>Kiln</vt:lpstr>
      <vt:lpstr>Greenware</vt:lpstr>
      <vt:lpstr>Bisqueware</vt:lpstr>
      <vt:lpstr>Kilns and Firing</vt:lpstr>
      <vt:lpstr>Glaze Techniques</vt:lpstr>
      <vt:lpstr>Glaze</vt:lpstr>
      <vt:lpstr>Glaze Firing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Clay Modeling</dc:title>
  <dc:creator>50083-270-4242817-02701</dc:creator>
  <cp:lastModifiedBy>Edwards, Peter C</cp:lastModifiedBy>
  <cp:revision>45</cp:revision>
  <dcterms:created xsi:type="dcterms:W3CDTF">2008-08-07T22:58:15Z</dcterms:created>
  <dcterms:modified xsi:type="dcterms:W3CDTF">2015-04-06T11:44:07Z</dcterms:modified>
</cp:coreProperties>
</file>