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64" r:id="rId4"/>
    <p:sldId id="263" r:id="rId5"/>
    <p:sldId id="258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259" r:id="rId30"/>
    <p:sldId id="308" r:id="rId31"/>
    <p:sldId id="25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78F"/>
    <a:srgbClr val="111111"/>
    <a:srgbClr val="A88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E42F9-D78E-489D-A478-D7C487131AE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212C7-E568-4621-AA67-C61699834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7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616ED-13CF-496A-9FAB-E0FCF285A813}" type="slidenum">
              <a:rPr lang="en-US"/>
              <a:pPr/>
              <a:t>2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Visual analogies-http://coe.sdsu.edu/eet/articles/Visanal/start.htm</a:t>
            </a:r>
          </a:p>
          <a:p>
            <a:r>
              <a:rPr lang="en-US"/>
              <a:t>Visual Analogies-A Creative Communication Option</a:t>
            </a:r>
          </a:p>
          <a:p>
            <a:r>
              <a:rPr lang="en-US"/>
              <a:t>Visual Analogies  http://graphicdesign.spokanefalls.edu/tutorials/process/visualanalogy/visanalogy.htm#top</a:t>
            </a:r>
          </a:p>
        </p:txBody>
      </p:sp>
    </p:spTree>
    <p:extLst>
      <p:ext uri="{BB962C8B-B14F-4D97-AF65-F5344CB8AC3E}">
        <p14:creationId xmlns:p14="http://schemas.microsoft.com/office/powerpoint/2010/main" val="51578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B37E9-2AB6-43C1-886B-77EFC5F6D400}" type="slidenum">
              <a:rPr lang="en-US"/>
              <a:pPr/>
              <a:t>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http://members.optusnet.com.au/charles57/Creative/Techniques/synectics.htm</a:t>
            </a:r>
          </a:p>
          <a:p>
            <a:r>
              <a:rPr lang="en-US"/>
              <a:t>Another person looked at the way leaves fell together in a pile invented Pringles potato chips.</a:t>
            </a:r>
          </a:p>
        </p:txBody>
      </p:sp>
    </p:spTree>
    <p:extLst>
      <p:ext uri="{BB962C8B-B14F-4D97-AF65-F5344CB8AC3E}">
        <p14:creationId xmlns:p14="http://schemas.microsoft.com/office/powerpoint/2010/main" val="1478338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48500-5454-4DEE-B283-26F71934BC18}" type="slidenum">
              <a:rPr lang="en-US"/>
              <a:pPr/>
              <a:t>4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Synectic thinking is the process of discovering the links that unite seemingly disconnected elements. </a:t>
            </a:r>
          </a:p>
          <a:p>
            <a:endParaRPr lang="en-US"/>
          </a:p>
          <a:p>
            <a:r>
              <a:rPr lang="en-US"/>
              <a:t>A man was walking through a field and got a burr caught in his sock.  He looked at the burr under the microscope and noticed the plant had a hook that looped around the sock fibers.  He combined the idea of the hook with a fiber it could capture and invented Velcro.  That’s synectic thinking.  Two disconnected ideas merge to become a new idea.</a:t>
            </a:r>
          </a:p>
        </p:txBody>
      </p:sp>
    </p:spTree>
    <p:extLst>
      <p:ext uri="{BB962C8B-B14F-4D97-AF65-F5344CB8AC3E}">
        <p14:creationId xmlns:p14="http://schemas.microsoft.com/office/powerpoint/2010/main" val="2829965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3AA06-2113-48BC-BD0F-7EA05BE8EF3C}" type="slidenum">
              <a:rPr lang="en-US"/>
              <a:pPr/>
              <a:t>29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http://members.optusnet.com.au/charles57/Creative/Techniques/synectics.htm</a:t>
            </a:r>
          </a:p>
        </p:txBody>
      </p:sp>
    </p:spTree>
    <p:extLst>
      <p:ext uri="{BB962C8B-B14F-4D97-AF65-F5344CB8AC3E}">
        <p14:creationId xmlns:p14="http://schemas.microsoft.com/office/powerpoint/2010/main" val="387549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2779-CC08-4E12-91EE-7DC79E6724E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A103-F12D-4F2D-8D5D-8434FC41E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2779-CC08-4E12-91EE-7DC79E6724E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A103-F12D-4F2D-8D5D-8434FC41E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2779-CC08-4E12-91EE-7DC79E6724E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A103-F12D-4F2D-8D5D-8434FC41E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2779-CC08-4E12-91EE-7DC79E6724E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A103-F12D-4F2D-8D5D-8434FC41E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2779-CC08-4E12-91EE-7DC79E6724E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A103-F12D-4F2D-8D5D-8434FC41E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2779-CC08-4E12-91EE-7DC79E6724E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A103-F12D-4F2D-8D5D-8434FC41E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2779-CC08-4E12-91EE-7DC79E6724E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A103-F12D-4F2D-8D5D-8434FC41E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2779-CC08-4E12-91EE-7DC79E6724E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A103-F12D-4F2D-8D5D-8434FC41E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2779-CC08-4E12-91EE-7DC79E6724E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A103-F12D-4F2D-8D5D-8434FC41E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2779-CC08-4E12-91EE-7DC79E6724E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A103-F12D-4F2D-8D5D-8434FC41E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2779-CC08-4E12-91EE-7DC79E6724E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A103-F12D-4F2D-8D5D-8434FC41E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D2779-CC08-4E12-91EE-7DC79E6724E9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BA103-F12D-4F2D-8D5D-8434FC41E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uardian.co.uk/arts/gallery/2008/feb/20/?picture=33261451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0700" dirty="0" smtClean="0">
                <a:solidFill>
                  <a:schemeClr val="bg1"/>
                </a:solidFill>
                <a:latin typeface="Beyond Wonderland" pitchFamily="2" charset="0"/>
              </a:rPr>
              <a:t>Art </a:t>
            </a:r>
            <a:r>
              <a:rPr lang="en-US" sz="10700" dirty="0" err="1" smtClean="0">
                <a:solidFill>
                  <a:schemeClr val="bg1"/>
                </a:solidFill>
                <a:latin typeface="Beyond Wonderland" pitchFamily="2" charset="0"/>
              </a:rPr>
              <a:t>Synectics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- Tools for Creative Thinking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3581400"/>
            <a:ext cx="449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1A078F"/>
                </a:solidFill>
              </a:rPr>
              <a:t>Transfer.</a:t>
            </a:r>
            <a:r>
              <a:rPr lang="en-US" sz="3600" b="1" dirty="0"/>
              <a:t> </a:t>
            </a:r>
            <a:r>
              <a:rPr lang="en-US" sz="1600" b="1" dirty="0"/>
              <a:t>Move your subject into a new situation, environment or context. Adapt, transpose, relocate, dislocate. </a:t>
            </a:r>
            <a:r>
              <a:rPr lang="en-US" sz="1600" dirty="0"/>
              <a:t>Adapt the subject to </a:t>
            </a:r>
            <a:r>
              <a:rPr lang="en-US" sz="1600" dirty="0" smtClean="0"/>
              <a:t>a new </a:t>
            </a:r>
            <a:r>
              <a:rPr lang="en-US" sz="1600" dirty="0"/>
              <a:t>and different frame of reference. Move the subject out of its normal environment; transpose it to a different historical, </a:t>
            </a:r>
            <a:r>
              <a:rPr lang="en-US" sz="1600" dirty="0" smtClean="0"/>
              <a:t>social, geographical </a:t>
            </a:r>
            <a:r>
              <a:rPr lang="en-US" sz="1600" dirty="0"/>
              <a:t>or political setting or time. Look at it from a different point of </a:t>
            </a:r>
            <a:r>
              <a:rPr lang="en-US" sz="1600" dirty="0" smtClean="0"/>
              <a:t>view.  </a:t>
            </a:r>
          </a:p>
          <a:p>
            <a:endParaRPr lang="en-US" sz="1600" i="1" dirty="0" smtClean="0"/>
          </a:p>
          <a:p>
            <a:r>
              <a:rPr lang="en-US" sz="1600" i="1" dirty="0" smtClean="0"/>
              <a:t>Think</a:t>
            </a:r>
            <a:r>
              <a:rPr lang="en-US" sz="1600" i="1" dirty="0"/>
              <a:t>: How can your subject be converted, translated, or transfigured? </a:t>
            </a:r>
            <a:endParaRPr lang="en-US" sz="1600" dirty="0"/>
          </a:p>
        </p:txBody>
      </p:sp>
      <p:pic>
        <p:nvPicPr>
          <p:cNvPr id="30728" name="Picture 8" descr="http://francisanderson.files.wordpress.com/2007/10/caveman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04800"/>
            <a:ext cx="4447873" cy="32766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3619500" cy="430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5791200"/>
            <a:ext cx="1453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Marcel Duchamp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49676"/>
            <a:ext cx="5943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Animate.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sz="1600" dirty="0" smtClean="0"/>
              <a:t>Bring life to inanimate subjects by thinking of them as having human</a:t>
            </a:r>
          </a:p>
          <a:p>
            <a:r>
              <a:rPr lang="en-US" sz="1600" dirty="0" smtClean="0"/>
              <a:t>qualities.</a:t>
            </a:r>
          </a:p>
          <a:p>
            <a:endParaRPr lang="en-US" sz="1600" b="1" dirty="0" smtClean="0"/>
          </a:p>
          <a:p>
            <a:endParaRPr lang="en-US" sz="1600" b="1" dirty="0"/>
          </a:p>
        </p:txBody>
      </p:sp>
      <p:pic>
        <p:nvPicPr>
          <p:cNvPr id="4" name="Picture 2" descr="http://farm3.static.flickr.com/2019/1877778100_2c925f04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1862"/>
            <a:ext cx="5867400" cy="449442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324600" y="1295400"/>
            <a:ext cx="1986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Boris </a:t>
            </a:r>
            <a:r>
              <a:rPr lang="en-US" b="1" dirty="0" err="1" smtClean="0"/>
              <a:t>Artzybasheff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9700" name="Picture 4" descr="http://www.screenhead.com/funny/AKAKAKAKAK8080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700713" y="2909888"/>
            <a:ext cx="3714750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419600"/>
            <a:ext cx="495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Superimpose. </a:t>
            </a:r>
            <a:r>
              <a:rPr lang="en-US" sz="1600" b="1" dirty="0"/>
              <a:t>Overlap, place over, cover, overlay: </a:t>
            </a:r>
            <a:r>
              <a:rPr lang="en-US" sz="1600" dirty="0"/>
              <a:t>Superimpose dissimilar images or ideas. Overlay elements to produce new </a:t>
            </a:r>
            <a:r>
              <a:rPr lang="en-US" sz="1600" dirty="0" smtClean="0"/>
              <a:t>images, ideas </a:t>
            </a:r>
            <a:r>
              <a:rPr lang="en-US" sz="1600" dirty="0"/>
              <a:t>or meanings. Superimpose different elements from different perspectives, disciplines or time periods on your subject. 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89798" y="1434932"/>
            <a:ext cx="5350932" cy="385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381000"/>
            <a:ext cx="51816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40386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err="1" smtClean="0"/>
              <a:t>Romare</a:t>
            </a:r>
            <a:r>
              <a:rPr lang="en-US" sz="1400" b="1" dirty="0" smtClean="0"/>
              <a:t> Bearden</a:t>
            </a:r>
            <a:r>
              <a:rPr lang="en-US" sz="1400" dirty="0" smtClean="0"/>
              <a:t>, </a:t>
            </a:r>
            <a:r>
              <a:rPr lang="en-US" sz="1400" i="1" dirty="0" smtClean="0"/>
              <a:t>Prevalence of Ritual: Tidings,</a:t>
            </a:r>
            <a:r>
              <a:rPr lang="en-US" sz="1400" dirty="0" smtClean="0"/>
              <a:t> 1964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248400" y="60198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Arturo Herrera</a:t>
            </a:r>
            <a:r>
              <a:rPr lang="en-US" sz="1400" dirty="0" smtClean="0"/>
              <a:t>, Untitled </a:t>
            </a:r>
            <a:r>
              <a:rPr lang="en-US" sz="1400" i="1" dirty="0" smtClean="0"/>
              <a:t>2005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95300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/>
              <a:t>Change Scale. </a:t>
            </a:r>
            <a:r>
              <a:rPr lang="en-US" sz="1600" dirty="0"/>
              <a:t>Make your subject bigger or smaller. Change proportion, relative size, ratio, dimensions or normal graduated series.</a:t>
            </a:r>
          </a:p>
        </p:txBody>
      </p:sp>
      <p:pic>
        <p:nvPicPr>
          <p:cNvPr id="27650" name="Picture 2" descr="hydeordie:&#10;&#10;Claes Oldenburg Bicycle Wheel.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4876800" cy="3657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76400" y="4114800"/>
            <a:ext cx="24443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Claes</a:t>
            </a:r>
            <a:r>
              <a:rPr lang="en-US" sz="1400" b="1" dirty="0" smtClean="0"/>
              <a:t> Oldenburg </a:t>
            </a:r>
            <a:r>
              <a:rPr lang="en-US" sz="1400" i="1" dirty="0" smtClean="0"/>
              <a:t>Bicycle Wheel</a:t>
            </a:r>
            <a:endParaRPr lang="en-US" sz="1400" dirty="0"/>
          </a:p>
        </p:txBody>
      </p:sp>
      <p:pic>
        <p:nvPicPr>
          <p:cNvPr id="5" name="Picture 6" descr="handsandcou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50761" y="1543919"/>
            <a:ext cx="5927558" cy="375412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638800" y="6324600"/>
            <a:ext cx="2302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Ron </a:t>
            </a:r>
            <a:r>
              <a:rPr lang="en-US" sz="1400" b="1" dirty="0" err="1" smtClean="0"/>
              <a:t>Mueck</a:t>
            </a:r>
            <a:r>
              <a:rPr lang="en-US" sz="1400" b="1" dirty="0" smtClean="0"/>
              <a:t>, </a:t>
            </a:r>
            <a:r>
              <a:rPr lang="en-US" sz="1400" i="1" dirty="0" smtClean="0"/>
              <a:t>Spooning couple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3657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Substitute. </a:t>
            </a:r>
            <a:r>
              <a:rPr lang="en-US" sz="1600" b="1" dirty="0"/>
              <a:t>Exchange, switch or replace: </a:t>
            </a:r>
            <a:r>
              <a:rPr lang="en-US" sz="1600" dirty="0"/>
              <a:t>Think: What other idea, image, material or ingredient can you substitute for all or part of your</a:t>
            </a:r>
          </a:p>
          <a:p>
            <a:r>
              <a:rPr lang="en-US" sz="1600" dirty="0"/>
              <a:t>subject? </a:t>
            </a:r>
          </a:p>
        </p:txBody>
      </p:sp>
      <p:pic>
        <p:nvPicPr>
          <p:cNvPr id="4" name="Picture 2" descr="© William Weg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200" y="1828800"/>
            <a:ext cx="6400800" cy="4800600"/>
          </a:xfrm>
          <a:prstGeom prst="rect">
            <a:avLst/>
          </a:prstGeom>
          <a:noFill/>
        </p:spPr>
      </p:pic>
      <p:pic>
        <p:nvPicPr>
          <p:cNvPr id="3" name="Picture 2" descr="http://www.austinchronicle.com/binary/3feb/screens_featur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940647"/>
            <a:ext cx="5410200" cy="50374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80138" y="6019800"/>
            <a:ext cx="1463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William </a:t>
            </a:r>
            <a:r>
              <a:rPr lang="en-US" sz="1400" b="1" dirty="0" err="1" smtClean="0"/>
              <a:t>Wegman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562600"/>
            <a:ext cx="8305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Fragment. </a:t>
            </a:r>
            <a:r>
              <a:rPr lang="en-US" b="1" dirty="0"/>
              <a:t>Separate, divide, split: </a:t>
            </a:r>
            <a:r>
              <a:rPr lang="en-US" sz="1600" dirty="0"/>
              <a:t>Take your subject or idea apart. Dissect it. Chop it up or otherwise disassemble it. What devices </a:t>
            </a:r>
            <a:r>
              <a:rPr lang="en-US" sz="1600" dirty="0" smtClean="0"/>
              <a:t>can you </a:t>
            </a:r>
            <a:r>
              <a:rPr lang="en-US" sz="1600" dirty="0"/>
              <a:t>use to divide it into smaller increments- or to make it appear discontinuous?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143" y="139938"/>
            <a:ext cx="7269057" cy="53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848600" y="3276600"/>
            <a:ext cx="87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Picasso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1752600"/>
            <a:ext cx="2895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Isolate.</a:t>
            </a:r>
            <a:r>
              <a:rPr lang="en-US" b="1" dirty="0"/>
              <a:t> </a:t>
            </a:r>
            <a:r>
              <a:rPr lang="en-US" sz="1600" b="1" dirty="0"/>
              <a:t>Separate, set apart, crop, detach: Use only a part of your subject. In composing a picture, use a viewfinder to crop the image or</a:t>
            </a:r>
          </a:p>
          <a:p>
            <a:r>
              <a:rPr lang="en-US" sz="1600" dirty="0"/>
              <a:t>visual field selectively. "Crop" your ideas, too, with a "mental" viewfinder. </a:t>
            </a:r>
            <a:r>
              <a:rPr lang="en-US" sz="1600" i="1" dirty="0"/>
              <a:t>Think: What element can you detach or focus on?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3352800" y="6550223"/>
            <a:ext cx="2760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Georgia O‘Keeffe,  </a:t>
            </a:r>
            <a:r>
              <a:rPr lang="en-US" sz="1400" b="1" i="1" dirty="0" smtClean="0"/>
              <a:t>The Orchid </a:t>
            </a:r>
            <a:r>
              <a:rPr lang="en-US" sz="1400" b="1" dirty="0" smtClean="0"/>
              <a:t>1941</a:t>
            </a:r>
            <a:endParaRPr lang="en-US" sz="1400" b="1" dirty="0"/>
          </a:p>
        </p:txBody>
      </p:sp>
      <p:pic>
        <p:nvPicPr>
          <p:cNvPr id="24580" name="Picture 4" descr="Georgia O'Keeffe. An Orchid. (194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8456"/>
            <a:ext cx="5029200" cy="6479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4038600"/>
            <a:ext cx="52578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Distort.</a:t>
            </a:r>
            <a:r>
              <a:rPr lang="en-US" b="1" dirty="0"/>
              <a:t> Twist your subject out of its true shape, proportion or meaning. </a:t>
            </a:r>
            <a:r>
              <a:rPr lang="en-US" b="1" i="1" dirty="0"/>
              <a:t>Think: </a:t>
            </a:r>
            <a:r>
              <a:rPr lang="en-US" sz="1600" b="1" i="1" dirty="0"/>
              <a:t>What kind of imagined or actual distortions can you</a:t>
            </a:r>
          </a:p>
          <a:p>
            <a:r>
              <a:rPr lang="en-US" sz="1600" dirty="0"/>
              <a:t>effect? How can you misshape it? Can you make it longer, wider, fatter, narrower? </a:t>
            </a:r>
            <a:r>
              <a:rPr lang="en-US" sz="1600" dirty="0" smtClean="0"/>
              <a:t> Can </a:t>
            </a:r>
            <a:r>
              <a:rPr lang="en-US" sz="1600" dirty="0"/>
              <a:t>you melt it, burn it, crush it, spill something on it, bury it, crack it, tear it or subject it to</a:t>
            </a:r>
          </a:p>
          <a:p>
            <a:r>
              <a:rPr lang="en-US" sz="1600" dirty="0"/>
              <a:t>yet other "tortures"?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676400"/>
            <a:ext cx="236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Rocky </a:t>
            </a:r>
            <a:r>
              <a:rPr lang="en-US" sz="1400" dirty="0" smtClean="0"/>
              <a:t>Davies, </a:t>
            </a:r>
            <a:r>
              <a:rPr lang="en-US" sz="1400" dirty="0" err="1" smtClean="0"/>
              <a:t>BraceFace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6585" y="76200"/>
            <a:ext cx="578401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2133600"/>
            <a:ext cx="407979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5400000">
            <a:off x="7187967" y="1651233"/>
            <a:ext cx="315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Salvador Dali,  </a:t>
            </a:r>
            <a:r>
              <a:rPr lang="en-US" sz="1400" i="1" dirty="0" smtClean="0"/>
              <a:t>Temptation of St. Anthony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029200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Disguise. </a:t>
            </a:r>
            <a:r>
              <a:rPr lang="en-US" sz="1600" b="1" dirty="0"/>
              <a:t>Camouflage, conceal, deceive or encrypt: How can you hide, mask or "implant' your subject into another frame of reference?</a:t>
            </a:r>
          </a:p>
          <a:p>
            <a:r>
              <a:rPr lang="en-US" sz="1600" dirty="0"/>
              <a:t>In nature, for example, chameleons, moths and certain other species conceal themselves by mimicry: Their figure imitates the ground.</a:t>
            </a:r>
          </a:p>
          <a:p>
            <a:r>
              <a:rPr lang="en-US" sz="1600" dirty="0"/>
              <a:t>How can you apply this to your subject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6553200" cy="492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16200000">
            <a:off x="7014506" y="3396565"/>
            <a:ext cx="17019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Donald "Rusty" Rust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724400"/>
            <a:ext cx="75438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Hybridize.</a:t>
            </a:r>
            <a:r>
              <a:rPr lang="en-US" b="1" dirty="0"/>
              <a:t> Cross-fertilize: Wed your subject with an improbable mate. </a:t>
            </a:r>
            <a:r>
              <a:rPr lang="en-US" b="1" i="1" dirty="0"/>
              <a:t>Think: "What would you get if you crossed a ______ with </a:t>
            </a:r>
            <a:r>
              <a:rPr lang="en-US" b="1" i="1" dirty="0" smtClean="0"/>
              <a:t>a</a:t>
            </a:r>
            <a:r>
              <a:rPr lang="en-US" dirty="0" smtClean="0"/>
              <a:t>_____?"</a:t>
            </a:r>
            <a:endParaRPr lang="en-US" dirty="0"/>
          </a:p>
          <a:p>
            <a:r>
              <a:rPr lang="en-US" sz="1600" dirty="0"/>
              <a:t>Creative thinking is a form of "mental hybridization" in that ideas are produced by cross-linking subjects from different realms.</a:t>
            </a:r>
          </a:p>
          <a:p>
            <a:r>
              <a:rPr lang="en-US" sz="1600" dirty="0"/>
              <a:t>Transfer the hybridization mechanism to the use of color, form and structure; cross-fertilize organic and inorganic elements, as well </a:t>
            </a:r>
            <a:r>
              <a:rPr lang="en-US" sz="1600" dirty="0" smtClean="0"/>
              <a:t>as ideas </a:t>
            </a:r>
            <a:r>
              <a:rPr lang="en-US" sz="1600" dirty="0"/>
              <a:t>and perceptions.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83795" y="-1555195"/>
            <a:ext cx="4800600" cy="791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Synectics</a:t>
            </a:r>
            <a:r>
              <a:rPr lang="en-US" dirty="0">
                <a:solidFill>
                  <a:schemeClr val="bg1"/>
                </a:solidFill>
              </a:rPr>
              <a:t> Definition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term </a:t>
            </a:r>
            <a:r>
              <a:rPr lang="en-US" i="1" dirty="0" err="1">
                <a:solidFill>
                  <a:schemeClr val="bg1"/>
                </a:solidFill>
              </a:rPr>
              <a:t>Synectics</a:t>
            </a:r>
            <a:r>
              <a:rPr lang="en-US" dirty="0">
                <a:solidFill>
                  <a:schemeClr val="bg1"/>
                </a:solidFill>
              </a:rPr>
              <a:t> is from the Greek word </a:t>
            </a:r>
            <a:r>
              <a:rPr lang="en-US" i="1" dirty="0" err="1">
                <a:solidFill>
                  <a:schemeClr val="bg1"/>
                </a:solidFill>
              </a:rPr>
              <a:t>synectikos</a:t>
            </a:r>
            <a:r>
              <a:rPr lang="en-US" i="1" dirty="0">
                <a:solidFill>
                  <a:schemeClr val="bg1"/>
                </a:solidFill>
              </a:rPr>
              <a:t>,</a:t>
            </a:r>
            <a:r>
              <a:rPr lang="en-US" dirty="0">
                <a:solidFill>
                  <a:schemeClr val="bg1"/>
                </a:solidFill>
              </a:rPr>
              <a:t> which means “bringing forth together,” or “bringing different things into unified connection</a:t>
            </a:r>
            <a:r>
              <a:rPr lang="en-US" dirty="0" smtClean="0">
                <a:solidFill>
                  <a:schemeClr val="bg1"/>
                </a:solidFill>
              </a:rPr>
              <a:t>.”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Synectics</a:t>
            </a:r>
            <a:r>
              <a:rPr lang="en-US" dirty="0">
                <a:solidFill>
                  <a:schemeClr val="bg1"/>
                </a:solidFill>
              </a:rPr>
              <a:t> is about making connections.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4343400"/>
            <a:ext cx="8534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Contradict. </a:t>
            </a:r>
            <a:r>
              <a:rPr lang="en-US" sz="1600" b="1" dirty="0"/>
              <a:t>Contradict the subject’s original function. Contravene, disaffirm, deny, reverse: </a:t>
            </a:r>
            <a:r>
              <a:rPr lang="en-US" sz="1600" dirty="0"/>
              <a:t>Many great works of art are, in fact, </a:t>
            </a:r>
            <a:r>
              <a:rPr lang="en-US" sz="1600" dirty="0" smtClean="0"/>
              <a:t>visual and </a:t>
            </a:r>
            <a:r>
              <a:rPr lang="en-US" sz="1600" dirty="0"/>
              <a:t>intellectual contradictions. </a:t>
            </a:r>
            <a:r>
              <a:rPr lang="en-US" sz="1600" dirty="0" smtClean="0"/>
              <a:t> Contradict </a:t>
            </a:r>
            <a:r>
              <a:rPr lang="en-US" sz="1600" dirty="0"/>
              <a:t>laws of nature such as gravity, time, etc</a:t>
            </a:r>
            <a:r>
              <a:rPr lang="en-US" sz="1600" dirty="0" smtClean="0"/>
              <a:t>.  Think</a:t>
            </a:r>
            <a:r>
              <a:rPr lang="en-US" sz="1600" dirty="0"/>
              <a:t>: How can you visualize your subject in connection with the reversal of laws of nature, gravity, magnetic fields, growth </a:t>
            </a:r>
            <a:r>
              <a:rPr lang="en-US" sz="1600" dirty="0" smtClean="0"/>
              <a:t>cycles, proportions</a:t>
            </a:r>
            <a:r>
              <a:rPr lang="en-US" sz="1600" dirty="0"/>
              <a:t>; mechanical and human functions, procedures, games, rituals or social </a:t>
            </a:r>
            <a:r>
              <a:rPr lang="en-US" sz="1600" dirty="0" smtClean="0"/>
              <a:t>conventions?  </a:t>
            </a:r>
          </a:p>
          <a:p>
            <a:endParaRPr lang="en-US" sz="1600" i="1" dirty="0" smtClean="0"/>
          </a:p>
          <a:p>
            <a:r>
              <a:rPr lang="en-US" sz="1600" i="1" dirty="0" smtClean="0"/>
              <a:t>Think</a:t>
            </a:r>
            <a:r>
              <a:rPr lang="en-US" sz="1600" i="1" dirty="0"/>
              <a:t>: How can you use contradiction or reversal to change</a:t>
            </a:r>
          </a:p>
          <a:p>
            <a:r>
              <a:rPr lang="en-US" sz="1600" dirty="0"/>
              <a:t>your subject?</a:t>
            </a:r>
          </a:p>
        </p:txBody>
      </p:sp>
      <p:pic>
        <p:nvPicPr>
          <p:cNvPr id="20482" name="Picture 2" descr="http://docentes.uacj.mx/fgomez/historia/surrealismo/oppenheim%201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789" y="152400"/>
            <a:ext cx="6915411" cy="4191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5400000">
            <a:off x="7366397" y="3409478"/>
            <a:ext cx="1729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Meret</a:t>
            </a:r>
            <a:r>
              <a:rPr lang="en-US" sz="1600" dirty="0" smtClean="0"/>
              <a:t> Oppenheim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114800"/>
            <a:ext cx="3810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Parody. </a:t>
            </a:r>
            <a:r>
              <a:rPr lang="en-US" sz="1600" b="1" dirty="0"/>
              <a:t>Ridicule, mimic, mock, burlesque or caricature: </a:t>
            </a:r>
            <a:r>
              <a:rPr lang="en-US" sz="1600" dirty="0"/>
              <a:t>Make fun of your subject. "Roast' it, lampoon it. Transform it into a visual </a:t>
            </a:r>
            <a:r>
              <a:rPr lang="en-US" sz="1600" dirty="0" smtClean="0"/>
              <a:t>joke or </a:t>
            </a:r>
            <a:r>
              <a:rPr lang="en-US" sz="1600" dirty="0"/>
              <a:t>pun. Exploit the humor factor, Make zany, ludicrous or comic references. Create a visual oxymoron or conundrum.</a:t>
            </a:r>
          </a:p>
        </p:txBody>
      </p:sp>
      <p:pic>
        <p:nvPicPr>
          <p:cNvPr id="19458" name="Picture 2" descr="Duchamp, Man Ray, Picabia exhibition at Tate Moder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191000" cy="67355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05796" y="6595646"/>
            <a:ext cx="2338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Marcel Duchamp</a:t>
            </a:r>
            <a:r>
              <a:rPr lang="en-US" sz="1400" dirty="0" smtClean="0"/>
              <a:t> , </a:t>
            </a:r>
            <a:r>
              <a:rPr lang="en-US" sz="1400" i="1" dirty="0" smtClean="0"/>
              <a:t>L.H.O.O.Q</a:t>
            </a:r>
            <a:r>
              <a:rPr lang="en-US" sz="1600" i="1" dirty="0" smtClean="0"/>
              <a:t>.</a:t>
            </a:r>
            <a:endParaRPr lang="en-US" sz="16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777" y="152400"/>
            <a:ext cx="4448223" cy="37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38400" y="3821668"/>
            <a:ext cx="1770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Street artist unknown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19200"/>
            <a:ext cx="3276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Prevaricate. </a:t>
            </a:r>
            <a:r>
              <a:rPr lang="en-US" sz="1600" b="1" dirty="0"/>
              <a:t>Equivocate. Fictionalize, "bend" the truth, falsify, fantasize. </a:t>
            </a:r>
            <a:r>
              <a:rPr lang="en-US" sz="1600" dirty="0"/>
              <a:t>Although telling fibs is not considered acceptable </a:t>
            </a:r>
            <a:r>
              <a:rPr lang="en-US" sz="1600" dirty="0" smtClean="0"/>
              <a:t>social conduct</a:t>
            </a:r>
            <a:r>
              <a:rPr lang="en-US" sz="1600" dirty="0"/>
              <a:t>, it is the stuff that legends and myths are made of. </a:t>
            </a:r>
          </a:p>
        </p:txBody>
      </p:sp>
      <p:pic>
        <p:nvPicPr>
          <p:cNvPr id="18434" name="Picture 2" descr="http://upload.wikimedia.org/wikipedia/commons/1/1c/Duane_Hanson_Drug_Addict_Louisiana_1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"/>
            <a:ext cx="5547265" cy="6172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724400" y="6324600"/>
            <a:ext cx="3452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Duane Hanson,</a:t>
            </a:r>
            <a:r>
              <a:rPr lang="en-US" sz="1400" b="1" dirty="0" smtClean="0"/>
              <a:t> </a:t>
            </a:r>
            <a:r>
              <a:rPr lang="en-US" sz="1400" b="1" i="1" dirty="0" smtClean="0"/>
              <a:t>Drug Addict </a:t>
            </a:r>
            <a:r>
              <a:rPr lang="en-US" sz="1400" b="1" dirty="0" smtClean="0"/>
              <a:t>,sculpture 1975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921984"/>
            <a:ext cx="792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Analogize.</a:t>
            </a:r>
            <a:r>
              <a:rPr lang="en-US" b="1" dirty="0"/>
              <a:t> </a:t>
            </a:r>
            <a:r>
              <a:rPr lang="en-US" sz="1600" b="1" dirty="0"/>
              <a:t>Compare. Draw associations: Seek similarities between things that are different. </a:t>
            </a:r>
            <a:r>
              <a:rPr lang="en-US" sz="1600" dirty="0"/>
              <a:t>Make comparisons of your subject </a:t>
            </a:r>
            <a:r>
              <a:rPr lang="en-US" sz="1600" dirty="0" smtClean="0"/>
              <a:t>to</a:t>
            </a:r>
            <a:r>
              <a:rPr lang="en-US" sz="1600" b="1" dirty="0" smtClean="0"/>
              <a:t> </a:t>
            </a:r>
            <a:r>
              <a:rPr lang="en-US" sz="1600" dirty="0" smtClean="0"/>
              <a:t>elements </a:t>
            </a:r>
            <a:r>
              <a:rPr lang="en-US" sz="1600" dirty="0"/>
              <a:t>from different domains, disciplines and realms of thought. </a:t>
            </a:r>
            <a:r>
              <a:rPr lang="en-US" sz="1600" i="1" dirty="0"/>
              <a:t>Think: What can I compare my subject to? What logical and </a:t>
            </a:r>
            <a:r>
              <a:rPr lang="en-US" sz="1600" i="1" dirty="0" smtClean="0"/>
              <a:t>illogical </a:t>
            </a:r>
            <a:r>
              <a:rPr lang="en-US" sz="1600" dirty="0" smtClean="0"/>
              <a:t>associations </a:t>
            </a:r>
            <a:r>
              <a:rPr lang="en-US" sz="1600" dirty="0"/>
              <a:t>can I </a:t>
            </a:r>
            <a:r>
              <a:rPr lang="en-US" sz="1600" dirty="0" smtClean="0"/>
              <a:t>make?  Remember</a:t>
            </a:r>
            <a:r>
              <a:rPr lang="en-US" sz="1600" dirty="0"/>
              <a:t>, stretching analogies is a way of generating </a:t>
            </a:r>
            <a:r>
              <a:rPr lang="en-US" sz="1600" dirty="0" smtClean="0"/>
              <a:t>creative outcomes, </a:t>
            </a:r>
            <a:r>
              <a:rPr lang="en-US" sz="1600" dirty="0"/>
              <a:t>new perceptions and potent metaphors.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67743" y="-1008857"/>
            <a:ext cx="4681537" cy="724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400" y="2057400"/>
            <a:ext cx="3048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Empathize.</a:t>
            </a:r>
            <a:r>
              <a:rPr lang="en-US" b="1" dirty="0"/>
              <a:t> </a:t>
            </a:r>
            <a:r>
              <a:rPr lang="en-US" sz="1600" b="1" dirty="0"/>
              <a:t>Sympathize. Relate to your subject; put yourself in its "shoes." </a:t>
            </a:r>
            <a:r>
              <a:rPr lang="en-US" sz="1600" dirty="0"/>
              <a:t>If the subject is inorganic or inanimate, think of it as </a:t>
            </a:r>
            <a:r>
              <a:rPr lang="en-US" sz="1600" dirty="0" smtClean="0"/>
              <a:t>having human </a:t>
            </a:r>
            <a:r>
              <a:rPr lang="en-US" sz="1600" dirty="0"/>
              <a:t>qualities. How can you relate to it emotionally or subjectively?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Transpose </a:t>
            </a:r>
            <a:r>
              <a:rPr lang="en-US" sz="1600" dirty="0"/>
              <a:t>yourself into your subject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16200000">
            <a:off x="-1043298" y="4929498"/>
            <a:ext cx="2394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Edward Weston</a:t>
            </a:r>
            <a:r>
              <a:rPr lang="en-US" sz="1400" dirty="0" smtClean="0"/>
              <a:t>, </a:t>
            </a:r>
            <a:r>
              <a:rPr lang="en-US" sz="1400" i="1" dirty="0" smtClean="0"/>
              <a:t>pepper  </a:t>
            </a:r>
            <a:r>
              <a:rPr lang="en-US" sz="1400" dirty="0" smtClean="0"/>
              <a:t>1930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658142"/>
            <a:ext cx="868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Metamorphose. </a:t>
            </a:r>
            <a:r>
              <a:rPr lang="en-US" sz="1600" b="1" dirty="0"/>
              <a:t>Transform, convert, </a:t>
            </a:r>
            <a:r>
              <a:rPr lang="en-US" sz="1600" b="1" dirty="0" err="1"/>
              <a:t>transmutate</a:t>
            </a:r>
            <a:r>
              <a:rPr lang="en-US" sz="1600" b="1" dirty="0"/>
              <a:t>: Depict your subject in a state of </a:t>
            </a:r>
            <a:r>
              <a:rPr lang="en-US" sz="1600" b="1" i="1" dirty="0"/>
              <a:t>change. </a:t>
            </a:r>
            <a:r>
              <a:rPr lang="en-US" sz="1600" i="1" dirty="0"/>
              <a:t>It can be a simple transformation (an </a:t>
            </a:r>
            <a:r>
              <a:rPr lang="en-US" sz="1600" i="1" dirty="0" smtClean="0"/>
              <a:t>object </a:t>
            </a:r>
            <a:r>
              <a:rPr lang="en-US" sz="1600" dirty="0" smtClean="0"/>
              <a:t>changing </a:t>
            </a:r>
            <a:r>
              <a:rPr lang="en-US" sz="1600" dirty="0"/>
              <a:t>its color, for example) or a more radical change in which the subject changes its </a:t>
            </a:r>
            <a:r>
              <a:rPr lang="en-US" sz="1600" dirty="0" smtClean="0"/>
              <a:t>configuration. Think </a:t>
            </a:r>
            <a:r>
              <a:rPr lang="en-US" sz="1600" dirty="0"/>
              <a:t>of "cocoon-to-butterfly" types of transformations, aging, structural progressions, as well as radical and surreal </a:t>
            </a:r>
            <a:r>
              <a:rPr lang="en-US" sz="1600" dirty="0" smtClean="0"/>
              <a:t>metamorphosis such </a:t>
            </a:r>
            <a:r>
              <a:rPr lang="en-US" sz="1600" dirty="0"/>
              <a:t>as "Jekyll and Hyde" </a:t>
            </a:r>
            <a:r>
              <a:rPr lang="en-US" sz="1600" dirty="0" smtClean="0"/>
              <a:t>transmutations. </a:t>
            </a:r>
          </a:p>
          <a:p>
            <a:endParaRPr lang="en-US" sz="1600" dirty="0" smtClean="0"/>
          </a:p>
          <a:p>
            <a:r>
              <a:rPr lang="en-US" sz="1600" dirty="0" smtClean="0"/>
              <a:t>How </a:t>
            </a:r>
            <a:r>
              <a:rPr lang="en-US" sz="1600" dirty="0"/>
              <a:t>can you apply metamorphosis or mutation to your subject?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"/>
            <a:ext cx="7391400" cy="456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5400000">
            <a:off x="7548515" y="1824086"/>
            <a:ext cx="2431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M.C. Escher </a:t>
            </a:r>
            <a:r>
              <a:rPr lang="en-US" sz="1400" i="1" dirty="0" smtClean="0"/>
              <a:t>magic mirror </a:t>
            </a:r>
            <a:r>
              <a:rPr lang="en-US" sz="1400" dirty="0" smtClean="0"/>
              <a:t>1946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089499"/>
            <a:ext cx="7315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Symbolize.</a:t>
            </a:r>
            <a:r>
              <a:rPr lang="en-US" b="1" dirty="0"/>
              <a:t> </a:t>
            </a:r>
            <a:r>
              <a:rPr lang="en-US" sz="1600" b="1" dirty="0"/>
              <a:t>How can your subject be imbued with symbolic qualities?</a:t>
            </a:r>
          </a:p>
          <a:p>
            <a:r>
              <a:rPr lang="en-US" sz="1600" dirty="0"/>
              <a:t>A visual symbol is a graphic device which stands for something other than what it is. (For example, a red cross stands for first aid, </a:t>
            </a:r>
            <a:r>
              <a:rPr lang="en-US" sz="1600" dirty="0" smtClean="0"/>
              <a:t>a striped </a:t>
            </a:r>
            <a:r>
              <a:rPr lang="en-US" sz="1600" dirty="0"/>
              <a:t>pole for a barber shop, a dove bearing an olive branch for peace, etc</a:t>
            </a:r>
            <a:r>
              <a:rPr lang="en-US" sz="1600" dirty="0" smtClean="0"/>
              <a:t>.)  Public </a:t>
            </a:r>
            <a:r>
              <a:rPr lang="en-US" sz="1600" dirty="0"/>
              <a:t>symbols are </a:t>
            </a:r>
            <a:r>
              <a:rPr lang="en-US" sz="1600" dirty="0" smtClean="0"/>
              <a:t>clichés </a:t>
            </a:r>
            <a:r>
              <a:rPr lang="en-US" sz="1600" dirty="0"/>
              <a:t>insofar as they are well-known and widely understood, while private symbols are cryptic and have </a:t>
            </a:r>
            <a:r>
              <a:rPr lang="en-US" sz="1600" dirty="0" smtClean="0"/>
              <a:t>special  meaning </a:t>
            </a:r>
            <a:r>
              <a:rPr lang="en-US" sz="1600" dirty="0"/>
              <a:t>only to their originator. Works of art are often integrations of both public and private symbols.</a:t>
            </a:r>
          </a:p>
          <a:p>
            <a:r>
              <a:rPr lang="en-US" sz="1600" i="1" dirty="0"/>
              <a:t>Think: What can you do to turn your subject into a symbolic image? What can you do to make it a public symbol? A private metaphor?</a:t>
            </a:r>
            <a:endParaRPr lang="en-US" sz="16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539102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76200"/>
            <a:ext cx="263639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5400000">
            <a:off x="7587881" y="1987442"/>
            <a:ext cx="2567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Shepard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Fairey</a:t>
            </a:r>
            <a:r>
              <a:rPr lang="en-US" sz="1600" dirty="0" smtClean="0"/>
              <a:t>, </a:t>
            </a:r>
            <a:r>
              <a:rPr lang="en-US" sz="1600" i="1" dirty="0" smtClean="0"/>
              <a:t>OBEY</a:t>
            </a:r>
            <a:r>
              <a:rPr lang="en-US" sz="1600" dirty="0" smtClean="0"/>
              <a:t> series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3962400"/>
            <a:ext cx="1224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Toasters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980563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Mythologize.</a:t>
            </a:r>
            <a:r>
              <a:rPr lang="en-US" sz="1600" b="1" dirty="0"/>
              <a:t> Build a myth around your subject.</a:t>
            </a:r>
          </a:p>
          <a:p>
            <a:r>
              <a:rPr lang="en-US" sz="1600" dirty="0"/>
              <a:t>In the 60's, Pop artists "mythologized" common objects. The Coca-Cola bottle, </a:t>
            </a:r>
            <a:r>
              <a:rPr lang="en-US" sz="1600" dirty="0" err="1"/>
              <a:t>Brillo</a:t>
            </a:r>
            <a:r>
              <a:rPr lang="en-US" sz="1600" dirty="0"/>
              <a:t> Pads, comic strip characters, movie stars, </a:t>
            </a:r>
            <a:r>
              <a:rPr lang="en-US" sz="1600" dirty="0" smtClean="0"/>
              <a:t>mass media </a:t>
            </a:r>
            <a:r>
              <a:rPr lang="en-US" sz="1600" dirty="0"/>
              <a:t>images, </a:t>
            </a:r>
            <a:r>
              <a:rPr lang="en-US" sz="1600" dirty="0" smtClean="0"/>
              <a:t>corporate logos </a:t>
            </a:r>
            <a:r>
              <a:rPr lang="en-US" sz="1600" dirty="0"/>
              <a:t>and other </a:t>
            </a:r>
            <a:r>
              <a:rPr lang="en-US" sz="1600" dirty="0" smtClean="0"/>
              <a:t>subjects </a:t>
            </a:r>
            <a:r>
              <a:rPr lang="en-US" sz="1600" dirty="0"/>
              <a:t>became the visual icons of twentieth century art.</a:t>
            </a:r>
          </a:p>
          <a:p>
            <a:r>
              <a:rPr lang="en-US" sz="1600" i="1" dirty="0"/>
              <a:t>Think: How can you transform your subject into an iconic object?</a:t>
            </a:r>
            <a:endParaRPr lang="en-US" sz="1600" dirty="0"/>
          </a:p>
        </p:txBody>
      </p:sp>
      <p:pic>
        <p:nvPicPr>
          <p:cNvPr id="13314" name="Picture 2" descr="http://www.arts-wallpapers.com/wallpaper/andy_warhol/04/andy_warhol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152400"/>
            <a:ext cx="6524625" cy="489576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5400000">
            <a:off x="6784783" y="3730817"/>
            <a:ext cx="2435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Andy Warhol, Marilyn Diptych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3048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Fantasize.</a:t>
            </a:r>
            <a:r>
              <a:rPr lang="en-US" b="1" dirty="0"/>
              <a:t> </a:t>
            </a:r>
            <a:r>
              <a:rPr lang="en-US" sz="1600" b="1" dirty="0"/>
              <a:t>Fantasize your subject. Use it to trigger surreal, preposterous, outlandish, outrageous, bizarre thoughts. </a:t>
            </a:r>
            <a:endParaRPr lang="en-US" sz="1600" b="1" dirty="0" smtClean="0"/>
          </a:p>
          <a:p>
            <a:r>
              <a:rPr lang="en-US" sz="1600" i="1" dirty="0" smtClean="0"/>
              <a:t>Think</a:t>
            </a:r>
            <a:r>
              <a:rPr lang="en-US" sz="1600" i="1" dirty="0"/>
              <a:t>: "What-if" thoughts: What if automobiles were made </a:t>
            </a:r>
            <a:r>
              <a:rPr lang="en-US" sz="1600" i="1" dirty="0" smtClean="0"/>
              <a:t>of </a:t>
            </a:r>
            <a:r>
              <a:rPr lang="en-US" sz="1600" dirty="0" smtClean="0"/>
              <a:t>brick</a:t>
            </a:r>
            <a:r>
              <a:rPr lang="en-US" sz="1600" dirty="0"/>
              <a:t>? What if alligators played pool? What if insects grew larger than humans? </a:t>
            </a:r>
          </a:p>
          <a:p>
            <a:r>
              <a:rPr lang="en-US" sz="1600" dirty="0" smtClean="0"/>
              <a:t>To </a:t>
            </a:r>
            <a:r>
              <a:rPr lang="en-US" sz="1600" dirty="0"/>
              <a:t>invent, one must be contrary and go against established conventions </a:t>
            </a:r>
            <a:r>
              <a:rPr lang="en-US" sz="1600" dirty="0" smtClean="0"/>
              <a:t>and stereotypes</a:t>
            </a:r>
            <a:r>
              <a:rPr lang="en-US" sz="1600" dirty="0"/>
              <a:t>. Remember, inventors create great inventions only by breaking the "rules".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096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63761" y="6324600"/>
            <a:ext cx="26334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Ryohei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Hase</a:t>
            </a:r>
            <a:r>
              <a:rPr lang="en-US" sz="1400" dirty="0" smtClean="0"/>
              <a:t>, </a:t>
            </a:r>
            <a:r>
              <a:rPr lang="en-US" sz="1400" i="1" dirty="0" smtClean="0"/>
              <a:t>The last thing we do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Creative Action!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4221163"/>
          </a:xfrm>
        </p:spPr>
        <p:txBody>
          <a:bodyPr/>
          <a:lstStyle/>
          <a:p>
            <a:r>
              <a:rPr lang="en-US"/>
              <a:t>Ideas are not born in a vacuum.</a:t>
            </a:r>
          </a:p>
          <a:p>
            <a:r>
              <a:rPr lang="en-US"/>
              <a:t>Use the 23 synectic triggers to transform your ideas into something new. </a:t>
            </a:r>
          </a:p>
          <a:p>
            <a:r>
              <a:rPr lang="en-US"/>
              <a:t>The triggers are tools for transformational thinking and may lead you to some great discoveries.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304800"/>
            <a:ext cx="7239000" cy="5105400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It is a way of mentally taking things apart and putting them together to furnish new insight for all types of problems.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House/Paint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Your painting must relate to the idea of “house”</a:t>
            </a:r>
          </a:p>
          <a:p>
            <a:r>
              <a:rPr lang="en-US" dirty="0" smtClean="0"/>
              <a:t>You will use your color and share with other students for other colors</a:t>
            </a:r>
          </a:p>
          <a:p>
            <a:r>
              <a:rPr lang="en-US" dirty="0" smtClean="0"/>
              <a:t>You will choose </a:t>
            </a:r>
            <a:r>
              <a:rPr lang="en-US" u="sng" dirty="0" smtClean="0"/>
              <a:t>at least</a:t>
            </a:r>
            <a:r>
              <a:rPr lang="en-US" dirty="0" smtClean="0"/>
              <a:t> one </a:t>
            </a:r>
            <a:r>
              <a:rPr lang="en-US" dirty="0" err="1" smtClean="0"/>
              <a:t>synectic</a:t>
            </a:r>
            <a:r>
              <a:rPr lang="en-US" dirty="0" smtClean="0"/>
              <a:t> trigger as a guide for your painting</a:t>
            </a:r>
          </a:p>
          <a:p>
            <a:r>
              <a:rPr lang="en-US" dirty="0" smtClean="0"/>
              <a:t>There should be </a:t>
            </a:r>
            <a:r>
              <a:rPr lang="en-US" b="1" u="sng" dirty="0" smtClean="0"/>
              <a:t>little to no flat paint</a:t>
            </a:r>
            <a:r>
              <a:rPr lang="en-US" b="1" dirty="0" smtClean="0"/>
              <a:t> </a:t>
            </a:r>
            <a:r>
              <a:rPr lang="en-US" dirty="0" smtClean="0"/>
              <a:t>on your image</a:t>
            </a:r>
          </a:p>
          <a:p>
            <a:pPr lvl="1"/>
            <a:r>
              <a:rPr lang="en-US" dirty="0" smtClean="0"/>
              <a:t>Use blending, </a:t>
            </a:r>
            <a:r>
              <a:rPr lang="en-US" dirty="0" err="1" smtClean="0"/>
              <a:t>sgraffito</a:t>
            </a:r>
            <a:r>
              <a:rPr lang="en-US" dirty="0" smtClean="0"/>
              <a:t>, double loading, broken color, etc.</a:t>
            </a:r>
          </a:p>
          <a:p>
            <a:r>
              <a:rPr lang="en-US" dirty="0" smtClean="0"/>
              <a:t>Focus on Concept and Craftsmanship!</a:t>
            </a:r>
          </a:p>
          <a:p>
            <a:r>
              <a:rPr lang="en-US" dirty="0" smtClean="0"/>
              <a:t>We will start on cardboard tomorrow, ideas need to be ready!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10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05342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pPr marL="342900" indent="-342900">
              <a:buAutoNum type="arabicPeriod"/>
            </a:pPr>
            <a:r>
              <a:rPr lang="en-US" b="1" u="sng" dirty="0" smtClean="0"/>
              <a:t>Identity</a:t>
            </a:r>
            <a:r>
              <a:rPr lang="en-US" b="1" dirty="0"/>
              <a:t>: </a:t>
            </a:r>
            <a:r>
              <a:rPr lang="en-US" b="1" dirty="0" smtClean="0"/>
              <a:t>  </a:t>
            </a:r>
            <a:r>
              <a:rPr lang="en-US" dirty="0" smtClean="0"/>
              <a:t>Set </a:t>
            </a:r>
            <a:r>
              <a:rPr lang="en-US" dirty="0"/>
              <a:t>the problem or task, identify the subject</a:t>
            </a:r>
            <a:r>
              <a:rPr lang="en-US" dirty="0" smtClean="0"/>
              <a:t>. </a:t>
            </a:r>
            <a:r>
              <a:rPr lang="en-US" dirty="0"/>
              <a:t>(</a:t>
            </a:r>
            <a:r>
              <a:rPr lang="en-US" dirty="0" smtClean="0"/>
              <a:t>Assignment)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b="1" dirty="0"/>
          </a:p>
          <a:p>
            <a:r>
              <a:rPr lang="en-US" b="1" dirty="0"/>
              <a:t>2. </a:t>
            </a:r>
            <a:r>
              <a:rPr lang="en-US" b="1" dirty="0" smtClean="0"/>
              <a:t>  </a:t>
            </a:r>
            <a:r>
              <a:rPr lang="en-US" b="1" u="sng" dirty="0" smtClean="0"/>
              <a:t>Analyze</a:t>
            </a:r>
            <a:r>
              <a:rPr lang="en-US" b="1" dirty="0"/>
              <a:t>: </a:t>
            </a:r>
            <a:r>
              <a:rPr lang="en-US" b="1" dirty="0" smtClean="0"/>
              <a:t>  </a:t>
            </a:r>
            <a:r>
              <a:rPr lang="en-US" dirty="0" smtClean="0"/>
              <a:t>Examine </a:t>
            </a:r>
            <a:r>
              <a:rPr lang="en-US" dirty="0"/>
              <a:t>the subject; break it down, classify it</a:t>
            </a:r>
            <a:r>
              <a:rPr lang="en-US" dirty="0" smtClean="0"/>
              <a:t>. (House)</a:t>
            </a:r>
            <a:endParaRPr lang="en-US" dirty="0" smtClean="0"/>
          </a:p>
          <a:p>
            <a:endParaRPr lang="en-US" b="1" dirty="0"/>
          </a:p>
          <a:p>
            <a:r>
              <a:rPr lang="en-US" b="1" dirty="0"/>
              <a:t>3. </a:t>
            </a:r>
            <a:r>
              <a:rPr lang="en-US" b="1" dirty="0" smtClean="0"/>
              <a:t>  </a:t>
            </a:r>
            <a:r>
              <a:rPr lang="en-US" b="1" u="sng" dirty="0" smtClean="0"/>
              <a:t>Ideate</a:t>
            </a:r>
            <a:r>
              <a:rPr lang="en-US" b="1" dirty="0"/>
              <a:t>: </a:t>
            </a:r>
            <a:r>
              <a:rPr lang="en-US" b="1" dirty="0" smtClean="0"/>
              <a:t>  </a:t>
            </a:r>
            <a:r>
              <a:rPr lang="en-US" dirty="0" smtClean="0"/>
              <a:t>Think</a:t>
            </a:r>
            <a:r>
              <a:rPr lang="en-US" dirty="0"/>
              <a:t>, fantasize, produce ideas. Generate options towards a creative solution. Relate, rearrange, reconstruct</a:t>
            </a:r>
            <a:r>
              <a:rPr lang="en-US" dirty="0" smtClean="0"/>
              <a:t>. (Ideas!)</a:t>
            </a:r>
            <a:endParaRPr lang="en-US" dirty="0" smtClean="0"/>
          </a:p>
          <a:p>
            <a:endParaRPr lang="en-US" b="1" dirty="0"/>
          </a:p>
          <a:p>
            <a:r>
              <a:rPr lang="en-US" b="1" dirty="0"/>
              <a:t>4. </a:t>
            </a:r>
            <a:r>
              <a:rPr lang="en-US" b="1" dirty="0" smtClean="0"/>
              <a:t>  </a:t>
            </a:r>
            <a:r>
              <a:rPr lang="en-US" b="1" u="sng" dirty="0" smtClean="0"/>
              <a:t>Select</a:t>
            </a:r>
            <a:r>
              <a:rPr lang="en-US" b="1" dirty="0"/>
              <a:t>: </a:t>
            </a:r>
            <a:r>
              <a:rPr lang="en-US" b="1" dirty="0" smtClean="0"/>
              <a:t>  </a:t>
            </a:r>
            <a:r>
              <a:rPr lang="en-US" dirty="0" smtClean="0"/>
              <a:t>Choose </a:t>
            </a:r>
            <a:r>
              <a:rPr lang="en-US" dirty="0"/>
              <a:t>your best option</a:t>
            </a:r>
            <a:r>
              <a:rPr lang="en-US" dirty="0" smtClean="0"/>
              <a:t>.</a:t>
            </a:r>
          </a:p>
          <a:p>
            <a:endParaRPr lang="en-US" b="1" dirty="0"/>
          </a:p>
          <a:p>
            <a:r>
              <a:rPr lang="en-US" b="1" dirty="0"/>
              <a:t>5. </a:t>
            </a:r>
            <a:r>
              <a:rPr lang="en-US" b="1" dirty="0" smtClean="0"/>
              <a:t>  </a:t>
            </a:r>
            <a:r>
              <a:rPr lang="en-US" b="1" u="sng" dirty="0" smtClean="0"/>
              <a:t>Implement</a:t>
            </a:r>
            <a:r>
              <a:rPr lang="en-US" b="1" dirty="0"/>
              <a:t>: </a:t>
            </a:r>
            <a:r>
              <a:rPr lang="en-US" b="1" dirty="0" smtClean="0"/>
              <a:t>  </a:t>
            </a:r>
            <a:r>
              <a:rPr lang="en-US" dirty="0" smtClean="0"/>
              <a:t>Put </a:t>
            </a:r>
            <a:r>
              <a:rPr lang="en-US" dirty="0"/>
              <a:t>your ideas into action. Realize it. Transform imagination and fantasy into tangible form</a:t>
            </a:r>
            <a:r>
              <a:rPr lang="en-US" dirty="0" smtClean="0"/>
              <a:t>. (Rough sketch)</a:t>
            </a:r>
            <a:endParaRPr lang="en-US" dirty="0" smtClean="0"/>
          </a:p>
          <a:p>
            <a:endParaRPr lang="en-US" b="1" dirty="0"/>
          </a:p>
          <a:p>
            <a:pPr marL="342900" indent="-342900">
              <a:buAutoNum type="arabicPeriod" startAt="6"/>
            </a:pPr>
            <a:r>
              <a:rPr lang="en-US" b="1" u="sng" dirty="0" smtClean="0"/>
              <a:t>Evaluate</a:t>
            </a:r>
            <a:r>
              <a:rPr lang="en-US" b="1" dirty="0"/>
              <a:t>: </a:t>
            </a:r>
            <a:r>
              <a:rPr lang="en-US" b="1" dirty="0" smtClean="0"/>
              <a:t>  </a:t>
            </a:r>
            <a:r>
              <a:rPr lang="en-US" dirty="0" smtClean="0"/>
              <a:t>Judge </a:t>
            </a:r>
            <a:r>
              <a:rPr lang="en-US" dirty="0"/>
              <a:t>the result. Think about new options and possibilities that have emerged. Go back to Step #1</a:t>
            </a:r>
            <a:r>
              <a:rPr lang="en-US" dirty="0" smtClean="0"/>
              <a:t>. (Revise and Adjust)</a:t>
            </a:r>
          </a:p>
          <a:p>
            <a:pPr marL="342900" indent="-342900">
              <a:buAutoNum type="arabicPeriod" startAt="6"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is the complex version of  </a:t>
            </a:r>
            <a:r>
              <a:rPr lang="en-US" b="1" smtClean="0"/>
              <a:t>Think   Make!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81000" y="838200"/>
            <a:ext cx="5448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lbertus Extra Bold" pitchFamily="18" charset="0"/>
              </a:rPr>
              <a:t>Art-Think: Ways of Working…</a:t>
            </a:r>
          </a:p>
        </p:txBody>
      </p:sp>
      <p:sp>
        <p:nvSpPr>
          <p:cNvPr id="4" name="Circular Arrow 3"/>
          <p:cNvSpPr/>
          <p:nvPr/>
        </p:nvSpPr>
        <p:spPr>
          <a:xfrm>
            <a:off x="3505200" y="5715000"/>
            <a:ext cx="685800" cy="620256"/>
          </a:xfrm>
          <a:prstGeom prst="circular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ular Arrow 4"/>
          <p:cNvSpPr/>
          <p:nvPr/>
        </p:nvSpPr>
        <p:spPr>
          <a:xfrm rot="10800000">
            <a:off x="3505200" y="5986970"/>
            <a:ext cx="685800" cy="610725"/>
          </a:xfrm>
          <a:prstGeom prst="circular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533400"/>
            <a:ext cx="8229600" cy="42672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Synectic</a:t>
            </a:r>
            <a:r>
              <a:rPr lang="en-US" dirty="0">
                <a:solidFill>
                  <a:schemeClr val="bg1"/>
                </a:solidFill>
              </a:rPr>
              <a:t> thinking is the process of discovering the links that unite seemingly disconnected elements.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200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Synectic</a:t>
            </a: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Triggers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267200"/>
            <a:ext cx="891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Synectic</a:t>
            </a:r>
            <a:r>
              <a:rPr lang="en-US" sz="4400" dirty="0" smtClean="0">
                <a:solidFill>
                  <a:schemeClr val="bg1"/>
                </a:solidFill>
              </a:rPr>
              <a:t> Trigger mechanisms catalyze or create new thoughts, ideas and inventions.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066800"/>
          <a:ext cx="8153400" cy="517684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971800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Subtract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Change Scale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Prevaricate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Repeat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Substitute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Analogize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Combine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Fragment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Hybridize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Isolate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Metamorphose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Transfer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Symbolize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Empathize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Disguise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Mythologize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Animate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Contradict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Fantasize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Superimpose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Parody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23 Design Synectic Triggers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581400"/>
            <a:ext cx="38862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Subtract.</a:t>
            </a:r>
            <a:r>
              <a:rPr lang="en-US" b="1" dirty="0"/>
              <a:t> </a:t>
            </a:r>
            <a:r>
              <a:rPr lang="en-US" sz="1600" dirty="0"/>
              <a:t>Simplify. Omit, remove certain parts or elements. </a:t>
            </a:r>
            <a:endParaRPr lang="en-US" sz="1600" dirty="0" smtClean="0"/>
          </a:p>
          <a:p>
            <a:r>
              <a:rPr lang="en-US" sz="1600" dirty="0" smtClean="0"/>
              <a:t>Take </a:t>
            </a:r>
            <a:r>
              <a:rPr lang="en-US" sz="1600" dirty="0"/>
              <a:t>something away from your subject. Compress it or make it smaller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Think: What can be eliminated, reduced, disposed of? What rules can you break? How can you simplify, abstract, stylize or abbreviate?</a:t>
            </a:r>
          </a:p>
        </p:txBody>
      </p:sp>
      <p:pic>
        <p:nvPicPr>
          <p:cNvPr id="3" name="Picture 2" descr="Mondrian Red 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390495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Mondrian Grey 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09600"/>
            <a:ext cx="370737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304800"/>
            <a:ext cx="20613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Piet Mondrian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</a:rPr>
              <a:t>tree series</a:t>
            </a:r>
          </a:p>
        </p:txBody>
      </p:sp>
      <p:pic>
        <p:nvPicPr>
          <p:cNvPr id="6" name="Picture 2" descr="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810000"/>
            <a:ext cx="4648200" cy="273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343400" y="6488668"/>
            <a:ext cx="29216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Theo Van </a:t>
            </a:r>
            <a:r>
              <a:rPr lang="en-US" sz="1200" b="1" dirty="0" err="1" smtClean="0">
                <a:latin typeface="Calibri" pitchFamily="34" charset="0"/>
              </a:rPr>
              <a:t>Doesburg</a:t>
            </a:r>
            <a:r>
              <a:rPr lang="en-US" sz="1200" dirty="0" smtClean="0">
                <a:latin typeface="Calibri" pitchFamily="34" charset="0"/>
              </a:rPr>
              <a:t>  Composition (the cow)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124200"/>
            <a:ext cx="259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Repeat.</a:t>
            </a:r>
            <a:r>
              <a:rPr lang="en-US" b="1" dirty="0"/>
              <a:t> </a:t>
            </a:r>
            <a:r>
              <a:rPr lang="en-US" sz="1600" b="1" dirty="0"/>
              <a:t>Repeat a shape, color, form, image or idea. Reiterate, echo, restate or duplicate your reference subject in some way. </a:t>
            </a:r>
            <a:endParaRPr lang="en-US" sz="1600" b="1" dirty="0" smtClean="0"/>
          </a:p>
          <a:p>
            <a:endParaRPr lang="en-US" sz="1600" b="1" dirty="0" smtClean="0"/>
          </a:p>
        </p:txBody>
      </p:sp>
      <p:pic>
        <p:nvPicPr>
          <p:cNvPr id="5" name="Picture 2" descr="&quot;Art in the Twenty-First Century&quot;, production still">
            <a:hlinkClick r:id="" tooltip="close window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10000"/>
            <a:ext cx="5410200" cy="2736409"/>
          </a:xfrm>
          <a:prstGeom prst="rect">
            <a:avLst/>
          </a:prstGeom>
          <a:noFill/>
        </p:spPr>
      </p:pic>
      <p:pic>
        <p:nvPicPr>
          <p:cNvPr id="4" name="Picture 2" descr="&quot;Art in the Twenty-First Century&quot;, production still">
            <a:hlinkClick r:id="" tooltip="close window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066800"/>
            <a:ext cx="5638800" cy="2852032"/>
          </a:xfrm>
          <a:prstGeom prst="rect">
            <a:avLst/>
          </a:prstGeom>
          <a:noFill/>
        </p:spPr>
      </p:pic>
      <p:pic>
        <p:nvPicPr>
          <p:cNvPr id="3" name="Picture 2" descr="&quot;Art in the Twenty-First Century&quot;, production still">
            <a:hlinkClick r:id="" tooltip="close window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4971657" cy="2514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257800" y="457200"/>
            <a:ext cx="1194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DO-HO SUH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nevadaart.org/assets/exhibit/Palma-1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8600"/>
            <a:ext cx="3810000" cy="2933700"/>
          </a:xfrm>
          <a:prstGeom prst="rect">
            <a:avLst/>
          </a:prstGeom>
          <a:noFill/>
        </p:spPr>
      </p:pic>
      <p:pic>
        <p:nvPicPr>
          <p:cNvPr id="32772" name="Picture 4" descr="http://artworksmagazine.com/wp-content/uploads/2008/05/joseph-tall-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4057650" cy="50673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191000" y="32004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Deborah Butterfield</a:t>
            </a:r>
            <a:r>
              <a:rPr lang="en-US" dirty="0" smtClean="0"/>
              <a:t>, </a:t>
            </a:r>
            <a:r>
              <a:rPr lang="en-US" sz="1200" i="1" dirty="0" smtClean="0"/>
              <a:t>Palma</a:t>
            </a:r>
            <a:r>
              <a:rPr lang="en-US" sz="1200" dirty="0" smtClean="0"/>
              <a:t>, 1990, found steel, welded.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4343400" y="3886200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A88000"/>
                </a:solidFill>
              </a:rPr>
              <a:t>Combine.</a:t>
            </a:r>
            <a:r>
              <a:rPr lang="en-US" sz="3600" b="1" dirty="0"/>
              <a:t> </a:t>
            </a:r>
            <a:r>
              <a:rPr lang="en-US" sz="1600" b="1" dirty="0"/>
              <a:t>Bring things together. Connect, arrange, link, unify, mix, merge, wed, rearrange. </a:t>
            </a:r>
            <a:r>
              <a:rPr lang="en-US" sz="1600" dirty="0"/>
              <a:t>Combine ideas. Combine ideas, materials</a:t>
            </a:r>
          </a:p>
          <a:p>
            <a:r>
              <a:rPr lang="en-US" sz="1600" dirty="0"/>
              <a:t>and techniques. Bring together dissimilar things to produce synergistic integrations. </a:t>
            </a:r>
            <a:endParaRPr lang="en-US" sz="1600" i="1" dirty="0"/>
          </a:p>
          <a:p>
            <a:r>
              <a:rPr lang="en-US" sz="1600" dirty="0"/>
              <a:t>What kind of connections can you make from different sensory modes, frames of reference or subject disciplines?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2819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Add.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Extend, expand, or otherwise develop your reference subject. Augment it, supplement, advance or annex it, Magnify it: Make 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it bigger.</a:t>
            </a:r>
          </a:p>
          <a:p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Think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: What else can be added to your idea, image, object, or material?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1746" name="Picture 2" descr="http://artblart.files.wordpress.com/2009/01/manray-larmes-1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3421" y="1981200"/>
            <a:ext cx="5751979" cy="441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001000" y="6397823"/>
            <a:ext cx="837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Man Ray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2017</Words>
  <Application>Microsoft Office PowerPoint</Application>
  <PresentationFormat>On-screen Show (4:3)</PresentationFormat>
  <Paragraphs>157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Albertus Extra Bold</vt:lpstr>
      <vt:lpstr>Arial</vt:lpstr>
      <vt:lpstr>Beyond Wonderland</vt:lpstr>
      <vt:lpstr>Calibri</vt:lpstr>
      <vt:lpstr>Wingdings</vt:lpstr>
      <vt:lpstr>Office Theme</vt:lpstr>
      <vt:lpstr>Art Synectics  - Tools for Creative Thinking   </vt:lpstr>
      <vt:lpstr>Synectics Definition</vt:lpstr>
      <vt:lpstr>It is a way of mentally taking things apart and putting them together to furnish new insight for all types of problems.</vt:lpstr>
      <vt:lpstr>Synectic thinking is the process of discovering the links that unite seemingly disconnected elements.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Creative Action!</vt:lpstr>
      <vt:lpstr>The House/Paint Challenge</vt:lpstr>
      <vt:lpstr>PowerPoint Presentation</vt:lpstr>
    </vt:vector>
  </TitlesOfParts>
  <Company>Denton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Synectics - The Process of Abstraction</dc:title>
  <dc:creator>Administrator</dc:creator>
  <cp:lastModifiedBy>Pete</cp:lastModifiedBy>
  <cp:revision>85</cp:revision>
  <dcterms:created xsi:type="dcterms:W3CDTF">2010-01-04T18:02:15Z</dcterms:created>
  <dcterms:modified xsi:type="dcterms:W3CDTF">2016-02-25T03:17:19Z</dcterms:modified>
</cp:coreProperties>
</file>